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71"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Lst>
  <p:sldSz cx="9144000" cy="5143500" type="screen16x9"/>
  <p:notesSz cx="6858000" cy="9144000"/>
  <p:embeddedFontLst>
    <p:embeddedFont>
      <p:font typeface="Impact" panose="020B0806030902050204" pitchFamily="34" charset="0"/>
      <p:regular r:id="rId17"/>
    </p:embeddedFont>
    <p:embeddedFont>
      <p:font typeface="Georgia" panose="02040502050405020303" pitchFamily="18" charset="0"/>
      <p:regular r:id="rId18"/>
      <p:bold r:id="rId19"/>
      <p:italic r:id="rId20"/>
      <p:boldItalic r:id="rId21"/>
    </p:embeddedFont>
    <p:embeddedFont>
      <p:font typeface="Righteous" panose="020B0604020202020204" charset="0"/>
      <p:regular r:id="rId22"/>
    </p:embeddedFont>
    <p:embeddedFont>
      <p:font typeface="Proxima Nova Semibold" panose="020B0604020202020204" charset="0"/>
      <p:regular r:id="rId23"/>
      <p:bold r:id="rId24"/>
      <p:boldItalic r:id="rId25"/>
    </p:embeddedFont>
    <p:embeddedFont>
      <p:font typeface="Century" panose="02040604050505020304" pitchFamily="18" charset="0"/>
      <p:regular r:id="rId26"/>
    </p:embeddedFont>
    <p:embeddedFont>
      <p:font typeface="Proxima Nova" panose="020B0604020202020204" charset="0"/>
      <p:regular r:id="rId27"/>
      <p:bold r:id="rId28"/>
      <p:italic r:id="rId29"/>
      <p:boldItalic r:id="rId30"/>
    </p:embeddedFont>
    <p:embeddedFont>
      <p:font typeface="Oswald SemiBold"/>
      <p:regular r:id="rId31"/>
      <p:bold r:id="rId32"/>
    </p:embeddedFont>
    <p:embeddedFont>
      <p:font typeface="Lao UI" panose="020B0502040204020203" pitchFamily="34" charset="0"/>
      <p:regular r:id="rId33"/>
      <p:bold r:id="rId34"/>
    </p:embeddedFont>
    <p:embeddedFont>
      <p:font typeface="Source Sans Pro" panose="020B0604020202020204" charset="0"/>
      <p:regular r:id="rId35"/>
      <p:bold r:id="rId36"/>
      <p:italic r:id="rId37"/>
      <p:boldItalic r:id="rId38"/>
    </p:embeddedFont>
    <p:embeddedFont>
      <p:font typeface="Reem Kufi" panose="020B0604020202020204"/>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7E"/>
    <a:srgbClr val="007D8A"/>
    <a:srgbClr val="ACC3B9"/>
    <a:srgbClr val="B4C9C0"/>
    <a:srgbClr val="87AA9A"/>
    <a:srgbClr val="B0C7BD"/>
    <a:srgbClr val="B6CBC2"/>
    <a:srgbClr val="DBE4DF"/>
    <a:srgbClr val="B4C9C2"/>
    <a:srgbClr val="DDE7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Full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DEBBC9-7403-43E7-9676-D3A081C2089A}"/>
              </a:ext>
            </a:extLst>
          </p:cNvPr>
          <p:cNvSpPr>
            <a:spLocks noGrp="1"/>
          </p:cNvSpPr>
          <p:nvPr>
            <p:ph type="pic" sz="quarter" idx="10"/>
          </p:nvPr>
        </p:nvSpPr>
        <p:spPr>
          <a:xfrm>
            <a:off x="0" y="0"/>
            <a:ext cx="9144000" cy="5143500"/>
          </a:xfrm>
        </p:spPr>
        <p:txBody>
          <a:bodyPr/>
          <a:lstStyle/>
          <a:p>
            <a:r>
              <a:rPr lang="en-US"/>
              <a:t>Click icon to add picture</a:t>
            </a:r>
            <a:endParaRPr lang="lt-LT"/>
          </a:p>
        </p:txBody>
      </p:sp>
    </p:spTree>
    <p:extLst>
      <p:ext uri="{BB962C8B-B14F-4D97-AF65-F5344CB8AC3E}">
        <p14:creationId xmlns:p14="http://schemas.microsoft.com/office/powerpoint/2010/main" val="397348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spcBef>
                <a:spcPts val="0"/>
              </a:spcBef>
              <a:buNone/>
              <a:defRPr sz="1000">
                <a:solidFill>
                  <a:schemeClr val="dk2"/>
                </a:solidFill>
              </a:defRPr>
            </a:lvl1pPr>
            <a:lvl2pPr lvl="1" algn="r">
              <a:spcBef>
                <a:spcPts val="0"/>
              </a:spcBef>
              <a:buNone/>
              <a:defRPr sz="1000">
                <a:solidFill>
                  <a:schemeClr val="dk2"/>
                </a:solidFill>
              </a:defRPr>
            </a:lvl2pPr>
            <a:lvl3pPr lvl="2" algn="r">
              <a:spcBef>
                <a:spcPts val="0"/>
              </a:spcBef>
              <a:buNone/>
              <a:defRPr sz="1000">
                <a:solidFill>
                  <a:schemeClr val="dk2"/>
                </a:solidFill>
              </a:defRPr>
            </a:lvl3pPr>
            <a:lvl4pPr lvl="3" algn="r">
              <a:spcBef>
                <a:spcPts val="0"/>
              </a:spcBef>
              <a:buNone/>
              <a:defRPr sz="1000">
                <a:solidFill>
                  <a:schemeClr val="dk2"/>
                </a:solidFill>
              </a:defRPr>
            </a:lvl4pPr>
            <a:lvl5pPr lvl="4" algn="r">
              <a:spcBef>
                <a:spcPts val="0"/>
              </a:spcBef>
              <a:buNone/>
              <a:defRPr sz="1000">
                <a:solidFill>
                  <a:schemeClr val="dk2"/>
                </a:solidFill>
              </a:defRPr>
            </a:lvl5pPr>
            <a:lvl6pPr lvl="5" algn="r">
              <a:spcBef>
                <a:spcPts val="0"/>
              </a:spcBef>
              <a:buNone/>
              <a:defRPr sz="1000">
                <a:solidFill>
                  <a:schemeClr val="dk2"/>
                </a:solidFill>
              </a:defRPr>
            </a:lvl6pPr>
            <a:lvl7pPr lvl="6" algn="r">
              <a:spcBef>
                <a:spcPts val="0"/>
              </a:spcBef>
              <a:buNone/>
              <a:defRPr sz="1000">
                <a:solidFill>
                  <a:schemeClr val="dk2"/>
                </a:solidFill>
              </a:defRPr>
            </a:lvl7pPr>
            <a:lvl8pPr lvl="7" algn="r">
              <a:spcBef>
                <a:spcPts val="0"/>
              </a:spcBef>
              <a:buNone/>
              <a:defRPr sz="1000">
                <a:solidFill>
                  <a:schemeClr val="dk2"/>
                </a:solidFill>
              </a:defRPr>
            </a:lvl8pPr>
            <a:lvl9pPr lvl="8" algn="r">
              <a:spcBef>
                <a:spcPts val="0"/>
              </a:spcBef>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09~2.jpg">
            <a:extLst>
              <a:ext uri="{FF2B5EF4-FFF2-40B4-BE49-F238E27FC236}">
                <a16:creationId xmlns:a16="http://schemas.microsoft.com/office/drawing/2014/main" id="{4C4FBB8C-2614-4C55-A604-B3AAC96AAF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47" b="5347"/>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DCDDD72-4671-4038-8426-0F68D18253F0}"/>
              </a:ext>
            </a:extLst>
          </p:cNvPr>
          <p:cNvSpPr/>
          <p:nvPr/>
        </p:nvSpPr>
        <p:spPr>
          <a:xfrm>
            <a:off x="0" y="0"/>
            <a:ext cx="9144000" cy="5143500"/>
          </a:xfrm>
          <a:prstGeom prst="rect">
            <a:avLst/>
          </a:prstGeom>
          <a:gradFill flip="none" rotWithShape="1">
            <a:gsLst>
              <a:gs pos="17000">
                <a:srgbClr val="2EF6A5">
                  <a:alpha val="69804"/>
                </a:srgbClr>
              </a:gs>
              <a:gs pos="76000">
                <a:srgbClr val="204A72">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13" name="Rectangle 12">
            <a:extLst>
              <a:ext uri="{FF2B5EF4-FFF2-40B4-BE49-F238E27FC236}">
                <a16:creationId xmlns:a16="http://schemas.microsoft.com/office/drawing/2014/main" id="{5293F185-72C0-484D-9F2A-C36C02719DFC}"/>
              </a:ext>
            </a:extLst>
          </p:cNvPr>
          <p:cNvSpPr/>
          <p:nvPr/>
        </p:nvSpPr>
        <p:spPr>
          <a:xfrm>
            <a:off x="2286000" y="3822081"/>
            <a:ext cx="4572000" cy="646331"/>
          </a:xfrm>
          <a:prstGeom prst="rect">
            <a:avLst/>
          </a:prstGeom>
        </p:spPr>
        <p:txBody>
          <a:bodyPr>
            <a:spAutoFit/>
          </a:bodyPr>
          <a:lstStyle/>
          <a:p>
            <a:pPr lvl="0" algn="ctr"/>
            <a:r>
              <a:rPr lang="en-US" sz="1200" dirty="0">
                <a:solidFill>
                  <a:schemeClr val="bg1"/>
                </a:solidFill>
                <a:latin typeface="+mn-lt"/>
                <a:ea typeface="Proxima Nova"/>
                <a:cs typeface="Proxima Nova"/>
                <a:sym typeface="Proxima Nova"/>
              </a:rPr>
              <a:t>Dr. Md. </a:t>
            </a:r>
            <a:r>
              <a:rPr lang="en-US" sz="1200" dirty="0" err="1">
                <a:solidFill>
                  <a:schemeClr val="bg1"/>
                </a:solidFill>
                <a:latin typeface="+mn-lt"/>
                <a:ea typeface="Proxima Nova"/>
                <a:cs typeface="Proxima Nova"/>
                <a:sym typeface="Proxima Nova"/>
              </a:rPr>
              <a:t>Sabur</a:t>
            </a:r>
            <a:r>
              <a:rPr lang="en-US" sz="1200" dirty="0">
                <a:solidFill>
                  <a:schemeClr val="bg1"/>
                </a:solidFill>
                <a:latin typeface="+mn-lt"/>
                <a:ea typeface="Proxima Nova"/>
                <a:cs typeface="Proxima Nova"/>
                <a:sym typeface="Proxima Nova"/>
              </a:rPr>
              <a:t> Khan </a:t>
            </a:r>
          </a:p>
          <a:p>
            <a:pPr lvl="0" algn="ctr"/>
            <a:r>
              <a:rPr lang="en-US" sz="1200" dirty="0">
                <a:solidFill>
                  <a:schemeClr val="bg1"/>
                </a:solidFill>
                <a:latin typeface="+mn-lt"/>
                <a:ea typeface="Proxima Nova"/>
                <a:cs typeface="Proxima Nova"/>
                <a:sym typeface="Proxima Nova"/>
              </a:rPr>
              <a:t>Chairman, Board of Trustees (</a:t>
            </a:r>
            <a:r>
              <a:rPr lang="en-US" sz="1200" dirty="0" err="1">
                <a:solidFill>
                  <a:schemeClr val="bg1"/>
                </a:solidFill>
                <a:latin typeface="+mn-lt"/>
                <a:ea typeface="Proxima Nova"/>
                <a:cs typeface="Proxima Nova"/>
                <a:sym typeface="Proxima Nova"/>
              </a:rPr>
              <a:t>BoT</a:t>
            </a:r>
            <a:r>
              <a:rPr lang="en-US" sz="1200" dirty="0">
                <a:solidFill>
                  <a:schemeClr val="bg1"/>
                </a:solidFill>
                <a:latin typeface="+mn-lt"/>
                <a:ea typeface="Proxima Nova"/>
                <a:cs typeface="Proxima Nova"/>
                <a:sym typeface="Proxima Nova"/>
              </a:rPr>
              <a:t>)</a:t>
            </a:r>
          </a:p>
          <a:p>
            <a:pPr lvl="0" algn="ctr"/>
            <a:r>
              <a:rPr lang="en-US" sz="1200" dirty="0">
                <a:solidFill>
                  <a:schemeClr val="bg1"/>
                </a:solidFill>
                <a:latin typeface="+mn-lt"/>
                <a:ea typeface="Proxima Nova"/>
                <a:cs typeface="Proxima Nova"/>
                <a:sym typeface="Proxima Nova"/>
              </a:rPr>
              <a:t>Daffodil International University</a:t>
            </a:r>
          </a:p>
        </p:txBody>
      </p:sp>
      <p:sp>
        <p:nvSpPr>
          <p:cNvPr id="21" name="TextBox 20">
            <a:extLst>
              <a:ext uri="{FF2B5EF4-FFF2-40B4-BE49-F238E27FC236}">
                <a16:creationId xmlns:a16="http://schemas.microsoft.com/office/drawing/2014/main" id="{A950EE50-6D27-4F03-A9CF-7CDD99A8D620}"/>
              </a:ext>
            </a:extLst>
          </p:cNvPr>
          <p:cNvSpPr txBox="1"/>
          <p:nvPr/>
        </p:nvSpPr>
        <p:spPr>
          <a:xfrm>
            <a:off x="1643743" y="4662402"/>
            <a:ext cx="5856514" cy="276999"/>
          </a:xfrm>
          <a:prstGeom prst="rect">
            <a:avLst/>
          </a:prstGeom>
          <a:noFill/>
        </p:spPr>
        <p:txBody>
          <a:bodyPr wrap="square" rtlCol="0">
            <a:spAutoFit/>
          </a:bodyPr>
          <a:lstStyle/>
          <a:p>
            <a:pPr algn="ctr"/>
            <a:r>
              <a:rPr lang="en-US" sz="1200" dirty="0">
                <a:solidFill>
                  <a:schemeClr val="bg1"/>
                </a:solidFill>
              </a:rPr>
              <a:t>13</a:t>
            </a:r>
            <a:r>
              <a:rPr lang="en-US" sz="1200" baseline="30000" dirty="0">
                <a:solidFill>
                  <a:schemeClr val="bg1"/>
                </a:solidFill>
              </a:rPr>
              <a:t>th</a:t>
            </a:r>
            <a:r>
              <a:rPr lang="en-US" sz="1200" dirty="0">
                <a:solidFill>
                  <a:schemeClr val="bg1"/>
                </a:solidFill>
              </a:rPr>
              <a:t> Knowledge Globalization Conference, Bangladesh.</a:t>
            </a:r>
          </a:p>
        </p:txBody>
      </p:sp>
      <p:sp>
        <p:nvSpPr>
          <p:cNvPr id="12" name="TextBox 11">
            <a:extLst>
              <a:ext uri="{FF2B5EF4-FFF2-40B4-BE49-F238E27FC236}">
                <a16:creationId xmlns:a16="http://schemas.microsoft.com/office/drawing/2014/main" id="{C6B7AF3A-0E58-40E3-AD4E-B9C5CA1828CF}"/>
              </a:ext>
            </a:extLst>
          </p:cNvPr>
          <p:cNvSpPr txBox="1"/>
          <p:nvPr/>
        </p:nvSpPr>
        <p:spPr>
          <a:xfrm>
            <a:off x="4410966" y="1645333"/>
            <a:ext cx="4474029" cy="1569660"/>
          </a:xfrm>
          <a:prstGeom prst="rect">
            <a:avLst/>
          </a:prstGeom>
          <a:noFill/>
        </p:spPr>
        <p:txBody>
          <a:bodyPr wrap="square" rtlCol="0">
            <a:spAutoFit/>
          </a:bodyPr>
          <a:lstStyle/>
          <a:p>
            <a:r>
              <a:rPr lang="en-US" sz="2400" b="1" dirty="0">
                <a:solidFill>
                  <a:schemeClr val="bg1"/>
                </a:solidFill>
                <a:latin typeface="Lao UI" panose="020B0502040204020203" pitchFamily="34" charset="0"/>
                <a:ea typeface="Reem Kufi"/>
                <a:cs typeface="Lao UI" panose="020B0502040204020203" pitchFamily="34" charset="0"/>
                <a:sym typeface="Reem Kufi"/>
              </a:rPr>
              <a:t>Technology, Innovation, Infrastructure, and Industry </a:t>
            </a:r>
          </a:p>
          <a:p>
            <a:r>
              <a:rPr lang="en-US" sz="2400" b="1" dirty="0">
                <a:solidFill>
                  <a:schemeClr val="bg1"/>
                </a:solidFill>
                <a:latin typeface="Lao UI" panose="020B0502040204020203" pitchFamily="34" charset="0"/>
                <a:ea typeface="Reem Kufi"/>
                <a:cs typeface="Lao UI" panose="020B0502040204020203" pitchFamily="34" charset="0"/>
                <a:sym typeface="Reem Kufi"/>
              </a:rPr>
              <a:t>With Special Reference to Bangladesh</a:t>
            </a:r>
          </a:p>
        </p:txBody>
      </p:sp>
      <p:sp>
        <p:nvSpPr>
          <p:cNvPr id="22" name="TextBox 21">
            <a:extLst>
              <a:ext uri="{FF2B5EF4-FFF2-40B4-BE49-F238E27FC236}">
                <a16:creationId xmlns:a16="http://schemas.microsoft.com/office/drawing/2014/main" id="{41C8E803-8BDC-4442-919F-8217BF029552}"/>
              </a:ext>
            </a:extLst>
          </p:cNvPr>
          <p:cNvSpPr txBox="1"/>
          <p:nvPr/>
        </p:nvSpPr>
        <p:spPr>
          <a:xfrm>
            <a:off x="420038" y="1645333"/>
            <a:ext cx="3826141" cy="1569660"/>
          </a:xfrm>
          <a:prstGeom prst="rect">
            <a:avLst/>
          </a:prstGeom>
          <a:noFill/>
        </p:spPr>
        <p:txBody>
          <a:bodyPr wrap="square" rtlCol="0">
            <a:spAutoFit/>
          </a:bodyPr>
          <a:lstStyle/>
          <a:p>
            <a:r>
              <a:rPr lang="en-US" sz="9600" dirty="0">
                <a:solidFill>
                  <a:schemeClr val="bg1"/>
                </a:solidFill>
                <a:latin typeface="Lao UI" panose="020B0502040204020203" pitchFamily="34" charset="0"/>
                <a:cs typeface="Lao UI" panose="020B0502040204020203" pitchFamily="34" charset="0"/>
              </a:rPr>
              <a:t>SDG 9</a:t>
            </a:r>
          </a:p>
        </p:txBody>
      </p:sp>
    </p:spTree>
    <p:extLst>
      <p:ext uri="{BB962C8B-B14F-4D97-AF65-F5344CB8AC3E}">
        <p14:creationId xmlns:p14="http://schemas.microsoft.com/office/powerpoint/2010/main" val="96774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3"/>
        <p:cNvGrpSpPr/>
        <p:nvPr/>
      </p:nvGrpSpPr>
      <p:grpSpPr>
        <a:xfrm>
          <a:off x="0" y="0"/>
          <a:ext cx="0" cy="0"/>
          <a:chOff x="0" y="0"/>
          <a:chExt cx="0" cy="0"/>
        </a:xfrm>
      </p:grpSpPr>
      <p:pic>
        <p:nvPicPr>
          <p:cNvPr id="6146" name="Picture 2" descr="Cox'S Bazar, Water, Flower, Chittagong, Bangladesh">
            <a:extLst>
              <a:ext uri="{FF2B5EF4-FFF2-40B4-BE49-F238E27FC236}">
                <a16:creationId xmlns:a16="http://schemas.microsoft.com/office/drawing/2014/main" id="{39528D98-3C03-4D1E-848D-ABBFC9551F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3" b="7813"/>
          <a:stretch/>
        </p:blipFill>
        <p:spPr bwMode="auto">
          <a:xfrm>
            <a:off x="0" y="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47C9AC4-4BB8-4212-BA70-EE588E1215D8}"/>
              </a:ext>
            </a:extLst>
          </p:cNvPr>
          <p:cNvSpPr/>
          <p:nvPr/>
        </p:nvSpPr>
        <p:spPr>
          <a:xfrm>
            <a:off x="5517931" y="4"/>
            <a:ext cx="3626069" cy="5143496"/>
          </a:xfrm>
          <a:prstGeom prst="rect">
            <a:avLst/>
          </a:prstGeom>
          <a:gradFill flip="none" rotWithShape="1">
            <a:gsLst>
              <a:gs pos="17000">
                <a:srgbClr val="2EF6A5">
                  <a:alpha val="70000"/>
                </a:srgbClr>
              </a:gs>
              <a:gs pos="76000">
                <a:srgbClr val="204A72">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5" name="Shape 145"/>
          <p:cNvSpPr txBox="1"/>
          <p:nvPr/>
        </p:nvSpPr>
        <p:spPr>
          <a:xfrm>
            <a:off x="5726104" y="3069020"/>
            <a:ext cx="3241253" cy="1650351"/>
          </a:xfrm>
          <a:prstGeom prst="rect">
            <a:avLst/>
          </a:prstGeom>
          <a:noFill/>
          <a:ln>
            <a:noFill/>
          </a:ln>
        </p:spPr>
        <p:txBody>
          <a:bodyPr spcFirstLastPara="1" wrap="square" lIns="91425" tIns="91425" rIns="91425" bIns="91425" anchor="ctr" anchorCtr="0">
            <a:noAutofit/>
          </a:bodyPr>
          <a:lstStyle/>
          <a:p>
            <a:pPr marL="0" lvl="0" indent="0" algn="just" rtl="0">
              <a:lnSpc>
                <a:spcPct val="90000"/>
              </a:lnSpc>
              <a:spcBef>
                <a:spcPts val="0"/>
              </a:spcBef>
              <a:spcAft>
                <a:spcPts val="0"/>
              </a:spcAft>
              <a:buNone/>
            </a:pPr>
            <a:r>
              <a:rPr lang="en" b="1" dirty="0">
                <a:solidFill>
                  <a:schemeClr val="bg1"/>
                </a:solidFill>
                <a:latin typeface="+mn-lt"/>
                <a:ea typeface="Source Sans Pro"/>
                <a:cs typeface="Source Sans Pro"/>
                <a:sym typeface="Source Sans Pro"/>
              </a:rPr>
              <a:t>Bangladesh </a:t>
            </a:r>
            <a:r>
              <a:rPr lang="en" dirty="0">
                <a:solidFill>
                  <a:schemeClr val="bg1"/>
                </a:solidFill>
                <a:latin typeface="+mn-lt"/>
                <a:ea typeface="Source Sans Pro"/>
                <a:cs typeface="Source Sans Pro"/>
                <a:sym typeface="Source Sans Pro"/>
              </a:rPr>
              <a:t>needs to institutionalize the innovation and encourage both public and private sectors to create entrepreneur enabling environment, to fully utilize the prevailing opportunities. </a:t>
            </a:r>
            <a:endParaRPr dirty="0">
              <a:solidFill>
                <a:schemeClr val="bg1"/>
              </a:solidFill>
              <a:latin typeface="+mn-lt"/>
              <a:ea typeface="Source Sans Pro"/>
              <a:cs typeface="Source Sans Pro"/>
              <a:sym typeface="Source Sans Pr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75000"/>
            <a:alpha val="84000"/>
          </a:schemeClr>
        </a:solidFill>
        <a:effectLst/>
      </p:bgPr>
    </p:bg>
    <p:spTree>
      <p:nvGrpSpPr>
        <p:cNvPr id="1" name="Shape 149"/>
        <p:cNvGrpSpPr/>
        <p:nvPr/>
      </p:nvGrpSpPr>
      <p:grpSpPr>
        <a:xfrm>
          <a:off x="0" y="0"/>
          <a:ext cx="0" cy="0"/>
          <a:chOff x="0" y="0"/>
          <a:chExt cx="0" cy="0"/>
        </a:xfrm>
      </p:grpSpPr>
      <p:sp>
        <p:nvSpPr>
          <p:cNvPr id="150" name="Shape 150"/>
          <p:cNvSpPr/>
          <p:nvPr/>
        </p:nvSpPr>
        <p:spPr>
          <a:xfrm>
            <a:off x="3440675" y="653150"/>
            <a:ext cx="5703300" cy="1597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51" name="Shape 151"/>
          <p:cNvPicPr preferRelativeResize="0"/>
          <p:nvPr/>
        </p:nvPicPr>
        <p:blipFill rotWithShape="1">
          <a:blip r:embed="rId3">
            <a:alphaModFix/>
            <a:extLst>
              <a:ext uri="{BEBA8EAE-BF5A-486C-A8C5-ECC9F3942E4B}">
                <a14:imgProps xmlns:a14="http://schemas.microsoft.com/office/drawing/2010/main">
                  <a14:imgLayer r:embed="rId4">
                    <a14:imgEffect>
                      <a14:backgroundRemoval t="33985" b="99699" l="20000" r="100000"/>
                    </a14:imgEffect>
                  </a14:imgLayer>
                </a14:imgProps>
              </a:ext>
            </a:extLst>
          </a:blip>
          <a:srcRect l="20322" t="34579" r="4239" b="19879"/>
          <a:stretch/>
        </p:blipFill>
        <p:spPr>
          <a:xfrm>
            <a:off x="3542724" y="2801222"/>
            <a:ext cx="5601276" cy="2342278"/>
          </a:xfrm>
          <a:prstGeom prst="rect">
            <a:avLst/>
          </a:prstGeom>
          <a:noFill/>
          <a:ln>
            <a:noFill/>
          </a:ln>
        </p:spPr>
      </p:pic>
      <p:sp>
        <p:nvSpPr>
          <p:cNvPr id="152" name="Shape 152"/>
          <p:cNvSpPr txBox="1"/>
          <p:nvPr/>
        </p:nvSpPr>
        <p:spPr>
          <a:xfrm>
            <a:off x="4130565" y="1240022"/>
            <a:ext cx="3170882" cy="1561200"/>
          </a:xfrm>
          <a:prstGeom prst="rect">
            <a:avLst/>
          </a:prstGeom>
          <a:noFill/>
          <a:ln>
            <a:noFill/>
          </a:ln>
        </p:spPr>
        <p:txBody>
          <a:bodyPr spcFirstLastPara="1" wrap="square" lIns="91425" tIns="91425" rIns="91425" bIns="91425" anchor="ctr" anchorCtr="0">
            <a:noAutofit/>
          </a:bodyPr>
          <a:lstStyle/>
          <a:p>
            <a:pPr lvl="0" algn="just"/>
            <a:r>
              <a:rPr lang="en" sz="2400" dirty="0">
                <a:solidFill>
                  <a:schemeClr val="bg1"/>
                </a:solidFill>
                <a:latin typeface="Lao UI" panose="020B0502040204020203" pitchFamily="34" charset="0"/>
                <a:ea typeface="Source Sans Pro"/>
                <a:cs typeface="Lao UI" panose="020B0502040204020203" pitchFamily="34" charset="0"/>
                <a:sym typeface="Source Sans Pro"/>
              </a:rPr>
              <a:t>The young generation is ready to take the responsibility to move the country forward.</a:t>
            </a:r>
            <a:endParaRPr sz="2400" dirty="0">
              <a:solidFill>
                <a:schemeClr val="bg1"/>
              </a:solidFill>
              <a:latin typeface="Lao UI" panose="020B0502040204020203" pitchFamily="34" charset="0"/>
              <a:ea typeface="Source Sans Pro"/>
              <a:cs typeface="Lao UI" panose="020B0502040204020203" pitchFamily="34" charset="0"/>
              <a:sym typeface="Source Sans Pro"/>
            </a:endParaRPr>
          </a:p>
        </p:txBody>
      </p:sp>
      <p:pic>
        <p:nvPicPr>
          <p:cNvPr id="153" name="Shape 153"/>
          <p:cNvPicPr preferRelativeResize="0"/>
          <p:nvPr/>
        </p:nvPicPr>
        <p:blipFill>
          <a:blip r:embed="rId5">
            <a:alphaModFix/>
          </a:blip>
          <a:stretch>
            <a:fillRect/>
          </a:stretch>
        </p:blipFill>
        <p:spPr>
          <a:xfrm>
            <a:off x="260598" y="892975"/>
            <a:ext cx="3074974" cy="31359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7"/>
        <p:cNvGrpSpPr/>
        <p:nvPr/>
      </p:nvGrpSpPr>
      <p:grpSpPr>
        <a:xfrm>
          <a:off x="0" y="0"/>
          <a:ext cx="0" cy="0"/>
          <a:chOff x="0" y="0"/>
          <a:chExt cx="0" cy="0"/>
        </a:xfrm>
      </p:grpSpPr>
      <p:pic>
        <p:nvPicPr>
          <p:cNvPr id="159" name="Shape 159"/>
          <p:cNvPicPr preferRelativeResize="0"/>
          <p:nvPr/>
        </p:nvPicPr>
        <p:blipFill rotWithShape="1">
          <a:blip r:embed="rId3">
            <a:alphaModFix/>
          </a:blip>
          <a:srcRect t="25498" r="21073" b="7384"/>
          <a:stretch/>
        </p:blipFill>
        <p:spPr>
          <a:xfrm>
            <a:off x="0" y="0"/>
            <a:ext cx="9144000" cy="5143500"/>
          </a:xfrm>
          <a:prstGeom prst="rect">
            <a:avLst/>
          </a:prstGeom>
          <a:noFill/>
          <a:ln>
            <a:noFill/>
          </a:ln>
        </p:spPr>
      </p:pic>
      <p:sp>
        <p:nvSpPr>
          <p:cNvPr id="6" name="Rectangle 5">
            <a:extLst>
              <a:ext uri="{FF2B5EF4-FFF2-40B4-BE49-F238E27FC236}">
                <a16:creationId xmlns:a16="http://schemas.microsoft.com/office/drawing/2014/main" id="{F3EAF1F7-F442-4586-A504-648A0C178E45}"/>
              </a:ext>
            </a:extLst>
          </p:cNvPr>
          <p:cNvSpPr/>
          <p:nvPr/>
        </p:nvSpPr>
        <p:spPr>
          <a:xfrm>
            <a:off x="0" y="4"/>
            <a:ext cx="4572000" cy="5143496"/>
          </a:xfrm>
          <a:prstGeom prst="rect">
            <a:avLst/>
          </a:prstGeom>
          <a:gradFill flip="none" rotWithShape="1">
            <a:gsLst>
              <a:gs pos="17000">
                <a:srgbClr val="2EF6A5">
                  <a:alpha val="70000"/>
                </a:srgbClr>
              </a:gs>
              <a:gs pos="76000">
                <a:srgbClr val="204A72">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1" name="Shape 161"/>
          <p:cNvSpPr txBox="1"/>
          <p:nvPr/>
        </p:nvSpPr>
        <p:spPr>
          <a:xfrm>
            <a:off x="521250" y="1194000"/>
            <a:ext cx="3529500" cy="2755500"/>
          </a:xfrm>
          <a:prstGeom prst="rect">
            <a:avLst/>
          </a:prstGeom>
          <a:noFill/>
          <a:ln>
            <a:noFill/>
          </a:ln>
        </p:spPr>
        <p:txBody>
          <a:bodyPr spcFirstLastPara="1" wrap="square" lIns="91425" tIns="91425" rIns="91425" bIns="91425" anchor="ctr" anchorCtr="0">
            <a:noAutofit/>
          </a:bodyPr>
          <a:lstStyle/>
          <a:p>
            <a:pPr marL="0" lvl="0" indent="0" algn="just" rtl="0">
              <a:lnSpc>
                <a:spcPct val="90000"/>
              </a:lnSpc>
              <a:spcBef>
                <a:spcPts val="0"/>
              </a:spcBef>
              <a:spcAft>
                <a:spcPts val="0"/>
              </a:spcAft>
              <a:buNone/>
            </a:pPr>
            <a:r>
              <a:rPr lang="en" dirty="0">
                <a:solidFill>
                  <a:schemeClr val="bg1"/>
                </a:solidFill>
                <a:latin typeface="+mn-lt"/>
                <a:ea typeface="Proxima Nova"/>
                <a:cs typeface="Proxima Nova"/>
                <a:sym typeface="Proxima Nova"/>
              </a:rPr>
              <a:t>The country also needs to work in existing education policy and curriculum in a way </a:t>
            </a:r>
            <a:r>
              <a:rPr lang="en-US" dirty="0">
                <a:solidFill>
                  <a:schemeClr val="bg1"/>
                </a:solidFill>
                <a:latin typeface="+mn-lt"/>
                <a:ea typeface="Proxima Nova"/>
                <a:cs typeface="Proxima Nova"/>
                <a:sym typeface="Proxima Nova"/>
              </a:rPr>
              <a:t>which would make the students innovative and creative </a:t>
            </a:r>
            <a:r>
              <a:rPr lang="en" dirty="0">
                <a:solidFill>
                  <a:schemeClr val="bg1"/>
                </a:solidFill>
                <a:latin typeface="+mn-lt"/>
                <a:ea typeface="Proxima Nova"/>
                <a:cs typeface="Proxima Nova"/>
                <a:sym typeface="Proxima Nova"/>
              </a:rPr>
              <a:t>so that the youth can </a:t>
            </a:r>
            <a:r>
              <a:rPr lang="en-US" dirty="0">
                <a:solidFill>
                  <a:schemeClr val="bg1"/>
                </a:solidFill>
                <a:latin typeface="+mn-lt"/>
                <a:ea typeface="Proxima Nova"/>
                <a:cs typeface="Proxima Nova"/>
                <a:sym typeface="Proxima Nova"/>
              </a:rPr>
              <a:t>feel encouraged to </a:t>
            </a:r>
            <a:r>
              <a:rPr lang="en" dirty="0">
                <a:solidFill>
                  <a:schemeClr val="bg1"/>
                </a:solidFill>
                <a:latin typeface="+mn-lt"/>
                <a:ea typeface="Proxima Nova"/>
                <a:cs typeface="Proxima Nova"/>
                <a:sym typeface="Proxima Nova"/>
              </a:rPr>
              <a:t>set their goal</a:t>
            </a:r>
            <a:r>
              <a:rPr lang="en-US" dirty="0">
                <a:solidFill>
                  <a:schemeClr val="bg1"/>
                </a:solidFill>
                <a:latin typeface="+mn-lt"/>
                <a:ea typeface="Proxima Nova"/>
                <a:cs typeface="Proxima Nova"/>
                <a:sym typeface="Proxima Nova"/>
              </a:rPr>
              <a:t>s</a:t>
            </a:r>
            <a:r>
              <a:rPr lang="en" dirty="0">
                <a:solidFill>
                  <a:schemeClr val="bg1"/>
                </a:solidFill>
                <a:latin typeface="+mn-lt"/>
                <a:ea typeface="Proxima Nova"/>
                <a:cs typeface="Proxima Nova"/>
                <a:sym typeface="Proxima Nova"/>
              </a:rPr>
              <a:t> to become entrepreneurs.</a:t>
            </a:r>
            <a:endParaRPr dirty="0">
              <a:solidFill>
                <a:schemeClr val="bg1"/>
              </a:solidFill>
              <a:latin typeface="+mn-lt"/>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4" name="Rectangle 3">
            <a:extLst>
              <a:ext uri="{FF2B5EF4-FFF2-40B4-BE49-F238E27FC236}">
                <a16:creationId xmlns:a16="http://schemas.microsoft.com/office/drawing/2014/main" id="{D351A3C5-B5E5-48C2-81D2-569837E569D8}"/>
              </a:ext>
            </a:extLst>
          </p:cNvPr>
          <p:cNvSpPr/>
          <p:nvPr/>
        </p:nvSpPr>
        <p:spPr>
          <a:xfrm>
            <a:off x="-1" y="4"/>
            <a:ext cx="9143975" cy="866096"/>
          </a:xfrm>
          <a:prstGeom prst="rect">
            <a:avLst/>
          </a:prstGeom>
          <a:gradFill flip="none" rotWithShape="1">
            <a:gsLst>
              <a:gs pos="17000">
                <a:srgbClr val="2EF6A5">
                  <a:alpha val="70000"/>
                </a:srgbClr>
              </a:gs>
              <a:gs pos="76000">
                <a:srgbClr val="204A72">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66" name="Shape 166"/>
          <p:cNvSpPr txBox="1"/>
          <p:nvPr/>
        </p:nvSpPr>
        <p:spPr>
          <a:xfrm>
            <a:off x="-1" y="0"/>
            <a:ext cx="9143976" cy="866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 sz="4800" b="1" dirty="0">
                <a:solidFill>
                  <a:srgbClr val="FFFFFF"/>
                </a:solidFill>
                <a:latin typeface="Lao UI" panose="020B0502040204020203" pitchFamily="34" charset="0"/>
                <a:ea typeface="Oswald SemiBold"/>
                <a:cs typeface="Lao UI" panose="020B0502040204020203" pitchFamily="34" charset="0"/>
                <a:sym typeface="Oswald SemiBold"/>
              </a:rPr>
              <a:t>REFERENCES</a:t>
            </a:r>
            <a:endParaRPr sz="4800" b="1" dirty="0">
              <a:solidFill>
                <a:srgbClr val="FFFFFF"/>
              </a:solidFill>
              <a:latin typeface="Lao UI" panose="020B0502040204020203" pitchFamily="34" charset="0"/>
              <a:ea typeface="Oswald SemiBold"/>
              <a:cs typeface="Lao UI" panose="020B0502040204020203" pitchFamily="34" charset="0"/>
              <a:sym typeface="Oswald SemiBold"/>
            </a:endParaRPr>
          </a:p>
        </p:txBody>
      </p:sp>
      <p:sp>
        <p:nvSpPr>
          <p:cNvPr id="167" name="Shape 167"/>
          <p:cNvSpPr txBox="1"/>
          <p:nvPr/>
        </p:nvSpPr>
        <p:spPr>
          <a:xfrm>
            <a:off x="425675" y="1220590"/>
            <a:ext cx="8292600" cy="3605700"/>
          </a:xfrm>
          <a:prstGeom prst="rect">
            <a:avLst/>
          </a:prstGeom>
          <a:noFill/>
          <a:ln>
            <a:noFill/>
          </a:ln>
        </p:spPr>
        <p:txBody>
          <a:bodyPr spcFirstLastPara="1" wrap="square" lIns="91425" tIns="45700" rIns="91425" bIns="45700" anchor="t" anchorCtr="0">
            <a:noAutofit/>
          </a:bodyPr>
          <a:lstStyle/>
          <a:p>
            <a:pPr marL="274320" lvl="0" indent="-250444" rtl="0">
              <a:lnSpc>
                <a:spcPct val="100000"/>
              </a:lnSpc>
              <a:spcBef>
                <a:spcPts val="0"/>
              </a:spcBef>
              <a:spcAft>
                <a:spcPts val="0"/>
              </a:spcAft>
              <a:buClr>
                <a:srgbClr val="000000"/>
              </a:buClr>
              <a:buSzPts val="1400"/>
              <a:buFont typeface="Proxima Nova Semibold"/>
              <a:buChar char="▪"/>
            </a:pPr>
            <a:r>
              <a:rPr lang="en" sz="1200" dirty="0">
                <a:solidFill>
                  <a:srgbClr val="000000"/>
                </a:solidFill>
                <a:latin typeface="+mn-lt"/>
                <a:ea typeface="Proxima Nova Semibold"/>
                <a:cs typeface="Proxima Nova Semibold"/>
                <a:sym typeface="Proxima Nova Semibold"/>
              </a:rPr>
              <a:t>Anisya S. Thomas and Stephen L. Mueller. (2000). A Case for Comparative Entrepreneurship: Assessing the Relevance of Culture. Palgrave Macmillan Journals.</a:t>
            </a:r>
            <a:endParaRPr sz="1200" dirty="0">
              <a:latin typeface="+mn-lt"/>
              <a:ea typeface="Proxima Nova Semibold"/>
              <a:cs typeface="Proxima Nova Semibold"/>
              <a:sym typeface="Proxima Nova Semibold"/>
            </a:endParaRPr>
          </a:p>
          <a:p>
            <a:pPr marL="274320" lvl="0" indent="-250444" rtl="0">
              <a:lnSpc>
                <a:spcPct val="100000"/>
              </a:lnSpc>
              <a:spcBef>
                <a:spcPts val="1000"/>
              </a:spcBef>
              <a:spcAft>
                <a:spcPts val="0"/>
              </a:spcAft>
              <a:buClr>
                <a:srgbClr val="000000"/>
              </a:buClr>
              <a:buSzPts val="1400"/>
              <a:buFont typeface="Proxima Nova Semibold"/>
              <a:buChar char="▪"/>
            </a:pPr>
            <a:r>
              <a:rPr lang="en" sz="1200" dirty="0">
                <a:solidFill>
                  <a:srgbClr val="000000"/>
                </a:solidFill>
                <a:latin typeface="+mn-lt"/>
                <a:ea typeface="Proxima Nova Semibold"/>
                <a:cs typeface="Proxima Nova Semibold"/>
                <a:sym typeface="Proxima Nova Semibold"/>
              </a:rPr>
              <a:t>Daniel Mankani. (2003). Technopreneurship: The Successful Entrepreneur in the New Economy. Pearson/Prentice Hall</a:t>
            </a:r>
            <a:endParaRPr sz="1200" dirty="0">
              <a:latin typeface="+mn-lt"/>
              <a:ea typeface="Proxima Nova Semibold"/>
              <a:cs typeface="Proxima Nova Semibold"/>
              <a:sym typeface="Proxima Nova Semibold"/>
            </a:endParaRPr>
          </a:p>
          <a:p>
            <a:pPr marL="274320" lvl="0" indent="-250444" rtl="0">
              <a:lnSpc>
                <a:spcPct val="100000"/>
              </a:lnSpc>
              <a:spcBef>
                <a:spcPts val="1000"/>
              </a:spcBef>
              <a:spcAft>
                <a:spcPts val="0"/>
              </a:spcAft>
              <a:buClr>
                <a:srgbClr val="000000"/>
              </a:buClr>
              <a:buSzPts val="1400"/>
              <a:buFont typeface="Proxima Nova Semibold"/>
              <a:buChar char="▪"/>
            </a:pPr>
            <a:r>
              <a:rPr lang="en" sz="1200" dirty="0">
                <a:solidFill>
                  <a:srgbClr val="000000"/>
                </a:solidFill>
                <a:latin typeface="+mn-lt"/>
                <a:ea typeface="Proxima Nova Semibold"/>
                <a:cs typeface="Proxima Nova Semibold"/>
                <a:sym typeface="Proxima Nova Semibold"/>
              </a:rPr>
              <a:t>Entrepreneurship: Values and Responsibility. (2009). edited by Wojciech W. Gasparski, Csv Leo Ryan, Stefan M. Kwiatkowski. Transaction Publishers. USA</a:t>
            </a:r>
            <a:endParaRPr sz="1200" dirty="0">
              <a:latin typeface="+mn-lt"/>
              <a:ea typeface="Proxima Nova Semibold"/>
              <a:cs typeface="Proxima Nova Semibold"/>
              <a:sym typeface="Proxima Nova Semibold"/>
            </a:endParaRPr>
          </a:p>
          <a:p>
            <a:pPr marL="274320" lvl="0" indent="-250444" rtl="0">
              <a:lnSpc>
                <a:spcPct val="100000"/>
              </a:lnSpc>
              <a:spcBef>
                <a:spcPts val="1000"/>
              </a:spcBef>
              <a:spcAft>
                <a:spcPts val="0"/>
              </a:spcAft>
              <a:buClr>
                <a:srgbClr val="000000"/>
              </a:buClr>
              <a:buSzPts val="1400"/>
              <a:buFont typeface="Proxima Nova Semibold"/>
              <a:buChar char="▪"/>
            </a:pPr>
            <a:r>
              <a:rPr lang="en" sz="1200" dirty="0">
                <a:solidFill>
                  <a:srgbClr val="000000"/>
                </a:solidFill>
                <a:latin typeface="+mn-lt"/>
                <a:ea typeface="Proxima Nova Semibold"/>
                <a:cs typeface="Proxima Nova Semibold"/>
                <a:sym typeface="Proxima Nova Semibold"/>
              </a:rPr>
              <a:t>Hisrich, Peters and Shepherd. (1994). Entrepreneurship. McGraw-Hill Education. USA</a:t>
            </a:r>
            <a:endParaRPr sz="1200" dirty="0">
              <a:latin typeface="+mn-lt"/>
              <a:ea typeface="Proxima Nova Semibold"/>
              <a:cs typeface="Proxima Nova Semibold"/>
              <a:sym typeface="Proxima Nova Semibold"/>
            </a:endParaRPr>
          </a:p>
          <a:p>
            <a:pPr marL="274320" lvl="0" indent="-250444" rtl="0">
              <a:lnSpc>
                <a:spcPct val="100000"/>
              </a:lnSpc>
              <a:spcBef>
                <a:spcPts val="1000"/>
              </a:spcBef>
              <a:spcAft>
                <a:spcPts val="0"/>
              </a:spcAft>
              <a:buClr>
                <a:srgbClr val="000000"/>
              </a:buClr>
              <a:buSzPts val="1400"/>
              <a:buFont typeface="Proxima Nova Semibold"/>
              <a:buChar char="▪"/>
            </a:pPr>
            <a:r>
              <a:rPr lang="en" sz="1200" dirty="0">
                <a:solidFill>
                  <a:srgbClr val="000000"/>
                </a:solidFill>
                <a:latin typeface="+mn-lt"/>
                <a:ea typeface="Proxima Nova Semibold"/>
                <a:cs typeface="Proxima Nova Semibold"/>
                <a:sym typeface="Proxima Nova Semibold"/>
              </a:rPr>
              <a:t>John Thompson and Bill Bolton. Entrepreneurs (2nd Edition). (2004). Routledge. United Kingdom</a:t>
            </a:r>
            <a:endParaRPr sz="1200" dirty="0">
              <a:latin typeface="+mn-lt"/>
              <a:ea typeface="Proxima Nova Semibold"/>
              <a:cs typeface="Proxima Nova Semibold"/>
              <a:sym typeface="Proxima Nova Semibold"/>
            </a:endParaRPr>
          </a:p>
          <a:p>
            <a:pPr marL="274320" lvl="0" indent="-250444" rtl="0">
              <a:lnSpc>
                <a:spcPct val="100000"/>
              </a:lnSpc>
              <a:spcBef>
                <a:spcPts val="1000"/>
              </a:spcBef>
              <a:spcAft>
                <a:spcPts val="0"/>
              </a:spcAft>
              <a:buClr>
                <a:srgbClr val="000000"/>
              </a:buClr>
              <a:buSzPts val="1400"/>
              <a:buFont typeface="Proxima Nova Semibold"/>
              <a:buChar char="▪"/>
            </a:pPr>
            <a:r>
              <a:rPr lang="en" sz="1200" dirty="0">
                <a:solidFill>
                  <a:srgbClr val="000000"/>
                </a:solidFill>
                <a:latin typeface="+mn-lt"/>
                <a:ea typeface="Proxima Nova Semibold"/>
                <a:cs typeface="Proxima Nova Semibold"/>
                <a:sym typeface="Proxima Nova Semibold"/>
              </a:rPr>
              <a:t>Joseph Alois Schumpeter. (2011). The Entrepreneur: Classic Texts by Joseph A. Schumpeter. Stanford University Press, USA.</a:t>
            </a:r>
            <a:endParaRPr sz="1200" dirty="0">
              <a:latin typeface="+mn-lt"/>
              <a:ea typeface="Proxima Nova Semibold"/>
              <a:cs typeface="Proxima Nova Semibold"/>
              <a:sym typeface="Proxima Nova Semibold"/>
            </a:endParaRPr>
          </a:p>
          <a:p>
            <a:pPr marL="274320" lvl="0" indent="-250444" rtl="0">
              <a:lnSpc>
                <a:spcPct val="100000"/>
              </a:lnSpc>
              <a:spcBef>
                <a:spcPts val="1000"/>
              </a:spcBef>
              <a:spcAft>
                <a:spcPts val="1000"/>
              </a:spcAft>
              <a:buClr>
                <a:srgbClr val="000000"/>
              </a:buClr>
              <a:buSzPts val="1400"/>
              <a:buFont typeface="Proxima Nova Semibold"/>
              <a:buChar char="▪"/>
            </a:pPr>
            <a:r>
              <a:rPr lang="en" sz="1200" dirty="0">
                <a:solidFill>
                  <a:srgbClr val="000000"/>
                </a:solidFill>
                <a:latin typeface="+mn-lt"/>
                <a:ea typeface="Proxima Nova Semibold"/>
                <a:cs typeface="Proxima Nova Semibold"/>
                <a:sym typeface="Proxima Nova Semibold"/>
              </a:rPr>
              <a:t>Rangarirai Mbizi. (2012). Principles of Innovation and Technopreneurship: Innovation and Technology Commercialization. LAP LAMBERT Academic Publishing</a:t>
            </a:r>
            <a:endParaRPr sz="1200" dirty="0">
              <a:solidFill>
                <a:srgbClr val="000000"/>
              </a:solidFill>
              <a:latin typeface="+mn-lt"/>
              <a:ea typeface="Proxima Nova Semibold"/>
              <a:cs typeface="Proxima Nova Semibold"/>
              <a:sym typeface="Proxima Nova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5" name="Rectangle 4">
            <a:extLst>
              <a:ext uri="{FF2B5EF4-FFF2-40B4-BE49-F238E27FC236}">
                <a16:creationId xmlns:a16="http://schemas.microsoft.com/office/drawing/2014/main" id="{1A0B54F2-8759-4AB1-A1BF-D315CA72876A}"/>
              </a:ext>
            </a:extLst>
          </p:cNvPr>
          <p:cNvSpPr/>
          <p:nvPr/>
        </p:nvSpPr>
        <p:spPr>
          <a:xfrm>
            <a:off x="-1" y="4"/>
            <a:ext cx="9143975" cy="866096"/>
          </a:xfrm>
          <a:prstGeom prst="rect">
            <a:avLst/>
          </a:prstGeom>
          <a:gradFill flip="none" rotWithShape="1">
            <a:gsLst>
              <a:gs pos="17000">
                <a:srgbClr val="2EF6A5">
                  <a:alpha val="70000"/>
                </a:srgbClr>
              </a:gs>
              <a:gs pos="76000">
                <a:srgbClr val="204A72">
                  <a:alpha val="7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2" name="Shape 172"/>
          <p:cNvSpPr txBox="1"/>
          <p:nvPr/>
        </p:nvSpPr>
        <p:spPr>
          <a:xfrm>
            <a:off x="-25" y="0"/>
            <a:ext cx="9144000" cy="866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 sz="4800" b="1" dirty="0">
                <a:solidFill>
                  <a:srgbClr val="FFFFFF"/>
                </a:solidFill>
                <a:latin typeface="Lao UI" panose="020B0502040204020203" pitchFamily="34" charset="0"/>
                <a:ea typeface="Oswald SemiBold"/>
                <a:cs typeface="Lao UI" panose="020B0502040204020203" pitchFamily="34" charset="0"/>
                <a:sym typeface="Oswald SemiBold"/>
              </a:rPr>
              <a:t>REFERENCES</a:t>
            </a:r>
            <a:endParaRPr sz="4800" b="1" dirty="0">
              <a:solidFill>
                <a:srgbClr val="FFFFFF"/>
              </a:solidFill>
              <a:latin typeface="Lao UI" panose="020B0502040204020203" pitchFamily="34" charset="0"/>
              <a:ea typeface="Oswald SemiBold"/>
              <a:cs typeface="Lao UI" panose="020B0502040204020203" pitchFamily="34" charset="0"/>
              <a:sym typeface="Oswald SemiBold"/>
            </a:endParaRPr>
          </a:p>
        </p:txBody>
      </p:sp>
      <p:sp>
        <p:nvSpPr>
          <p:cNvPr id="173" name="Shape 173"/>
          <p:cNvSpPr txBox="1"/>
          <p:nvPr/>
        </p:nvSpPr>
        <p:spPr>
          <a:xfrm>
            <a:off x="406750" y="1376855"/>
            <a:ext cx="8292600" cy="3281269"/>
          </a:xfrm>
          <a:prstGeom prst="rect">
            <a:avLst/>
          </a:prstGeom>
          <a:noFill/>
          <a:ln>
            <a:noFill/>
          </a:ln>
        </p:spPr>
        <p:txBody>
          <a:bodyPr spcFirstLastPara="1" wrap="square" lIns="91425" tIns="45700" rIns="91425" bIns="45700" anchor="t" anchorCtr="0">
            <a:noAutofit/>
          </a:bodyPr>
          <a:lstStyle/>
          <a:p>
            <a:pPr marL="274320" lvl="0" indent="-250444" rtl="0">
              <a:lnSpc>
                <a:spcPct val="100000"/>
              </a:lnSpc>
              <a:spcBef>
                <a:spcPts val="0"/>
              </a:spcBef>
              <a:spcAft>
                <a:spcPts val="0"/>
              </a:spcAft>
              <a:buClr>
                <a:srgbClr val="000000"/>
              </a:buClr>
              <a:buSzPts val="1400"/>
              <a:buFont typeface="Proxima Nova Semibold"/>
              <a:buChar char="▪"/>
            </a:pPr>
            <a:r>
              <a:rPr lang="en" sz="1200" dirty="0">
                <a:latin typeface="+mn-lt"/>
                <a:ea typeface="Proxima Nova Semibold"/>
                <a:cs typeface="Proxima Nova Semibold"/>
                <a:sym typeface="Proxima Nova Semibold"/>
              </a:rPr>
              <a:t>Bangladesh Development Forum in Dhaka next week. (2017). The Daily Star. Retrieved from http://www.thedailystar.net/business/bangladesh-development-forum-dhaka-next-week-1516561 </a:t>
            </a:r>
            <a:endParaRPr sz="1200" dirty="0">
              <a:latin typeface="+mn-lt"/>
              <a:ea typeface="Proxima Nova Semibold"/>
              <a:cs typeface="Proxima Nova Semibold"/>
              <a:sym typeface="Proxima Nova Semibold"/>
            </a:endParaRPr>
          </a:p>
          <a:p>
            <a:pPr marL="274320" lvl="0" indent="-250444" rtl="0">
              <a:lnSpc>
                <a:spcPct val="100000"/>
              </a:lnSpc>
              <a:spcBef>
                <a:spcPts val="1000"/>
              </a:spcBef>
              <a:spcAft>
                <a:spcPts val="0"/>
              </a:spcAft>
              <a:buClr>
                <a:srgbClr val="000000"/>
              </a:buClr>
              <a:buSzPts val="1400"/>
              <a:buFont typeface="Proxima Nova Semibold"/>
              <a:buChar char="▪"/>
            </a:pPr>
            <a:r>
              <a:rPr lang="en" sz="1200" dirty="0">
                <a:latin typeface="+mn-lt"/>
                <a:ea typeface="Proxima Nova Semibold"/>
                <a:cs typeface="Proxima Nova Semibold"/>
                <a:sym typeface="Proxima Nova Semibold"/>
              </a:rPr>
              <a:t>Special steps needed to finance SDGs: Muhith. (2018). The Daily Star. Retrieved from http://www.thedailystar.net/business/special-steps-needed-finance-sdgs-muhith-1522066 </a:t>
            </a:r>
            <a:endParaRPr sz="1200" dirty="0">
              <a:latin typeface="+mn-lt"/>
              <a:ea typeface="Proxima Nova Semibold"/>
              <a:cs typeface="Proxima Nova Semibold"/>
              <a:sym typeface="Proxima Nova Semibold"/>
            </a:endParaRPr>
          </a:p>
          <a:p>
            <a:pPr marL="274320" lvl="0" indent="-250444" rtl="0">
              <a:lnSpc>
                <a:spcPct val="100000"/>
              </a:lnSpc>
              <a:spcBef>
                <a:spcPts val="1000"/>
              </a:spcBef>
              <a:spcAft>
                <a:spcPts val="0"/>
              </a:spcAft>
              <a:buClr>
                <a:srgbClr val="000000"/>
              </a:buClr>
              <a:buSzPts val="1400"/>
              <a:buFont typeface="Proxima Nova Semibold"/>
              <a:buChar char="▪"/>
            </a:pPr>
            <a:r>
              <a:rPr lang="en" sz="1200" dirty="0">
                <a:latin typeface="+mn-lt"/>
                <a:ea typeface="Proxima Nova Semibold"/>
                <a:cs typeface="Proxima Nova Semibold"/>
                <a:sym typeface="Proxima Nova Semibold"/>
              </a:rPr>
              <a:t>UNCTAD B2C e-commerce index 2017. Retrieved from http://unctad.org/en/PublicationsLibrary/tn_unctad_ict4d09_en.pdf</a:t>
            </a:r>
            <a:endParaRPr sz="1200" dirty="0">
              <a:latin typeface="+mn-lt"/>
              <a:ea typeface="Proxima Nova Semibold"/>
              <a:cs typeface="Proxima Nova Semibold"/>
              <a:sym typeface="Proxima Nova Semibold"/>
            </a:endParaRPr>
          </a:p>
          <a:p>
            <a:pPr marL="274320" lvl="0" indent="-250444" rtl="0">
              <a:lnSpc>
                <a:spcPct val="100000"/>
              </a:lnSpc>
              <a:spcBef>
                <a:spcPts val="1000"/>
              </a:spcBef>
              <a:spcAft>
                <a:spcPts val="0"/>
              </a:spcAft>
              <a:buClr>
                <a:srgbClr val="000000"/>
              </a:buClr>
              <a:buSzPts val="1400"/>
              <a:buFont typeface="Proxima Nova Semibold"/>
              <a:buChar char="▪"/>
            </a:pPr>
            <a:r>
              <a:rPr lang="en" sz="1200" dirty="0">
                <a:latin typeface="+mn-lt"/>
                <a:ea typeface="Proxima Nova Semibold"/>
                <a:cs typeface="Proxima Nova Semibold"/>
                <a:sym typeface="Proxima Nova Semibold"/>
              </a:rPr>
              <a:t>Website of Access to Information (a2i) Programme, Government of Bangladesh. Retrieved from http://a2i.pmo.gov.bd/</a:t>
            </a:r>
            <a:endParaRPr sz="1200" dirty="0">
              <a:latin typeface="+mn-lt"/>
              <a:ea typeface="Proxima Nova Semibold"/>
              <a:cs typeface="Proxima Nova Semibold"/>
              <a:sym typeface="Proxima Nova Semibold"/>
            </a:endParaRPr>
          </a:p>
          <a:p>
            <a:pPr marL="274320" lvl="0" indent="-250444" rtl="0">
              <a:lnSpc>
                <a:spcPct val="100000"/>
              </a:lnSpc>
              <a:spcBef>
                <a:spcPts val="1000"/>
              </a:spcBef>
              <a:spcAft>
                <a:spcPts val="1000"/>
              </a:spcAft>
              <a:buClr>
                <a:srgbClr val="000000"/>
              </a:buClr>
              <a:buSzPts val="1400"/>
              <a:buFont typeface="Proxima Nova Semibold"/>
              <a:buChar char="▪"/>
            </a:pPr>
            <a:r>
              <a:rPr lang="en" sz="1200" dirty="0">
                <a:latin typeface="+mn-lt"/>
                <a:ea typeface="Proxima Nova Semibold"/>
                <a:cs typeface="Proxima Nova Semibold"/>
                <a:sym typeface="Proxima Nova Semibold"/>
              </a:rPr>
              <a:t>Website of SDG Tracker. . Retrieved from http://www.sdg.gov.bd/</a:t>
            </a:r>
            <a:endParaRPr sz="1200" dirty="0">
              <a:latin typeface="+mn-lt"/>
              <a:ea typeface="Proxima Nova Semibold"/>
              <a:cs typeface="Proxima Nova Semibold"/>
              <a:sym typeface="Proxima Nova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Shape 64"/>
        <p:cNvGrpSpPr/>
        <p:nvPr/>
      </p:nvGrpSpPr>
      <p:grpSpPr>
        <a:xfrm>
          <a:off x="0" y="0"/>
          <a:ext cx="0" cy="0"/>
          <a:chOff x="0" y="0"/>
          <a:chExt cx="0" cy="0"/>
        </a:xfrm>
      </p:grpSpPr>
      <p:sp>
        <p:nvSpPr>
          <p:cNvPr id="66" name="Shape 66"/>
          <p:cNvSpPr txBox="1"/>
          <p:nvPr/>
        </p:nvSpPr>
        <p:spPr>
          <a:xfrm>
            <a:off x="1830841" y="3898251"/>
            <a:ext cx="5482314" cy="1108456"/>
          </a:xfrm>
          <a:prstGeom prst="rect">
            <a:avLst/>
          </a:prstGeom>
          <a:noFill/>
          <a:ln>
            <a:noFill/>
          </a:ln>
        </p:spPr>
        <p:txBody>
          <a:bodyPr spcFirstLastPara="1" wrap="square" lIns="91425" tIns="45700" rIns="91425" bIns="45700" anchor="ctr" anchorCtr="0">
            <a:noAutofit/>
          </a:bodyPr>
          <a:lstStyle/>
          <a:p>
            <a:pPr marL="114300" lvl="0" algn="just" rtl="0">
              <a:spcBef>
                <a:spcPts val="0"/>
              </a:spcBef>
              <a:spcAft>
                <a:spcPts val="0"/>
              </a:spcAft>
              <a:buClr>
                <a:srgbClr val="000000"/>
              </a:buClr>
              <a:buSzPts val="1800"/>
            </a:pPr>
            <a:r>
              <a:rPr lang="en" sz="1200" dirty="0">
                <a:solidFill>
                  <a:schemeClr val="tx1">
                    <a:lumMod val="85000"/>
                    <a:lumOff val="15000"/>
                  </a:schemeClr>
                </a:solidFill>
                <a:latin typeface="+mn-lt"/>
                <a:ea typeface="Proxima Nova"/>
                <a:cs typeface="Proxima Nova"/>
                <a:sym typeface="Proxima Nova"/>
              </a:rPr>
              <a:t>2030 Agenda for Sustainable Development’, adopted by world leaders in September 2015, at an historic UN Summit, officially came into force during 1 January 2016. The SDGs, were build on the success of the Millennium Development Goals (MDGs) and aim to eradicate all forms of poverty. SDG goals are unique as all countries need to act in promoting prosperity. </a:t>
            </a:r>
            <a:endParaRPr sz="1200" dirty="0">
              <a:solidFill>
                <a:schemeClr val="tx1">
                  <a:lumMod val="85000"/>
                  <a:lumOff val="15000"/>
                </a:schemeClr>
              </a:solidFill>
              <a:latin typeface="+mn-lt"/>
              <a:ea typeface="Proxima Nova"/>
              <a:cs typeface="Proxima Nova"/>
              <a:sym typeface="Proxima Nova"/>
            </a:endParaRPr>
          </a:p>
        </p:txBody>
      </p:sp>
      <p:pic>
        <p:nvPicPr>
          <p:cNvPr id="2050" name="Picture 2" descr="17 sustainable development goals">
            <a:extLst>
              <a:ext uri="{FF2B5EF4-FFF2-40B4-BE49-F238E27FC236}">
                <a16:creationId xmlns:a16="http://schemas.microsoft.com/office/drawing/2014/main" id="{558EB44E-F20C-4BFA-BF46-69DA95792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778" y="280278"/>
            <a:ext cx="7052441" cy="35396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1"/>
        <p:cNvGrpSpPr/>
        <p:nvPr/>
      </p:nvGrpSpPr>
      <p:grpSpPr>
        <a:xfrm>
          <a:off x="0" y="0"/>
          <a:ext cx="0" cy="0"/>
          <a:chOff x="0" y="0"/>
          <a:chExt cx="0" cy="0"/>
        </a:xfrm>
      </p:grpSpPr>
      <p:pic>
        <p:nvPicPr>
          <p:cNvPr id="3074" name="Picture 2" descr="Image result for bangladesh from above">
            <a:extLst>
              <a:ext uri="{FF2B5EF4-FFF2-40B4-BE49-F238E27FC236}">
                <a16:creationId xmlns:a16="http://schemas.microsoft.com/office/drawing/2014/main" id="{662D562A-7575-4AA3-9843-526EBA3B5F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97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4234F8D-6487-4E29-ABF8-8E4F0F4D3C4D}"/>
              </a:ext>
            </a:extLst>
          </p:cNvPr>
          <p:cNvSpPr/>
          <p:nvPr/>
        </p:nvSpPr>
        <p:spPr>
          <a:xfrm>
            <a:off x="-20" y="1"/>
            <a:ext cx="9144020" cy="5143499"/>
          </a:xfrm>
          <a:prstGeom prst="rect">
            <a:avLst/>
          </a:prstGeom>
          <a:solidFill>
            <a:srgbClr val="0042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9" name="Oval 8">
            <a:extLst>
              <a:ext uri="{FF2B5EF4-FFF2-40B4-BE49-F238E27FC236}">
                <a16:creationId xmlns:a16="http://schemas.microsoft.com/office/drawing/2014/main" id="{75E903E3-6803-4EBB-8458-31C37B5EFCA9}"/>
              </a:ext>
            </a:extLst>
          </p:cNvPr>
          <p:cNvSpPr/>
          <p:nvPr/>
        </p:nvSpPr>
        <p:spPr>
          <a:xfrm>
            <a:off x="2731541" y="606076"/>
            <a:ext cx="3680900" cy="3680900"/>
          </a:xfrm>
          <a:prstGeom prst="ellips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01DD46C-597B-4ACE-86F9-81E167A41F26}"/>
              </a:ext>
            </a:extLst>
          </p:cNvPr>
          <p:cNvSpPr/>
          <p:nvPr/>
        </p:nvSpPr>
        <p:spPr>
          <a:xfrm>
            <a:off x="-20" y="0"/>
            <a:ext cx="9144000" cy="5143500"/>
          </a:xfrm>
          <a:prstGeom prst="rect">
            <a:avLst/>
          </a:prstGeom>
          <a:gradFill flip="none" rotWithShape="1">
            <a:gsLst>
              <a:gs pos="100000">
                <a:srgbClr val="006090">
                  <a:alpha val="32000"/>
                  <a:lumMod val="100000"/>
                </a:srgbClr>
              </a:gs>
              <a:gs pos="16000">
                <a:srgbClr val="019547">
                  <a:alpha val="54000"/>
                </a:srgbClr>
              </a:gs>
              <a:gs pos="60000">
                <a:srgbClr val="00B8A2">
                  <a:alpha val="34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t-LT"/>
          </a:p>
        </p:txBody>
      </p:sp>
      <p:grpSp>
        <p:nvGrpSpPr>
          <p:cNvPr id="19" name="Group 18">
            <a:extLst>
              <a:ext uri="{FF2B5EF4-FFF2-40B4-BE49-F238E27FC236}">
                <a16:creationId xmlns:a16="http://schemas.microsoft.com/office/drawing/2014/main" id="{EA4F8866-75B2-4EB7-85EE-092BF113C196}"/>
              </a:ext>
            </a:extLst>
          </p:cNvPr>
          <p:cNvGrpSpPr/>
          <p:nvPr/>
        </p:nvGrpSpPr>
        <p:grpSpPr>
          <a:xfrm>
            <a:off x="2991602" y="1607937"/>
            <a:ext cx="3160774" cy="1502995"/>
            <a:chOff x="2991613" y="1774372"/>
            <a:chExt cx="3160774" cy="1502995"/>
          </a:xfrm>
        </p:grpSpPr>
        <p:sp>
          <p:nvSpPr>
            <p:cNvPr id="76" name="Shape 76"/>
            <p:cNvSpPr txBox="1"/>
            <p:nvPr/>
          </p:nvSpPr>
          <p:spPr>
            <a:xfrm rot="160">
              <a:off x="2998872" y="2359221"/>
              <a:ext cx="3146255" cy="918146"/>
            </a:xfrm>
            <a:prstGeom prst="rect">
              <a:avLst/>
            </a:prstGeom>
            <a:noFill/>
            <a:ln>
              <a:noFill/>
            </a:ln>
          </p:spPr>
          <p:txBody>
            <a:bodyPr spcFirstLastPara="1" wrap="square" lIns="91425" tIns="91425" rIns="91425" bIns="91425" anchor="ctr" anchorCtr="0">
              <a:noAutofit/>
            </a:bodyPr>
            <a:lstStyle/>
            <a:p>
              <a:pPr marL="0" lvl="0" indent="0" algn="just" rtl="0">
                <a:lnSpc>
                  <a:spcPct val="90000"/>
                </a:lnSpc>
                <a:spcBef>
                  <a:spcPts val="0"/>
                </a:spcBef>
                <a:spcAft>
                  <a:spcPts val="0"/>
                </a:spcAft>
                <a:buNone/>
              </a:pPr>
              <a:r>
                <a:rPr lang="en" sz="1200" dirty="0">
                  <a:solidFill>
                    <a:schemeClr val="bg1"/>
                  </a:solidFill>
                  <a:latin typeface="+mn-lt"/>
                  <a:ea typeface="Source Sans Pro"/>
                  <a:cs typeface="Source Sans Pro"/>
                  <a:sym typeface="Source Sans Pro"/>
                </a:rPr>
                <a:t>To monitor the national programmes, integrated with </a:t>
              </a:r>
              <a:r>
                <a:rPr lang="en" sz="1200" b="1" dirty="0">
                  <a:solidFill>
                    <a:schemeClr val="bg1"/>
                  </a:solidFill>
                  <a:latin typeface="+mn-lt"/>
                  <a:ea typeface="Source Sans Pro"/>
                  <a:cs typeface="Source Sans Pro"/>
                  <a:sym typeface="Source Sans Pro"/>
                </a:rPr>
                <a:t>Sustainable Development Goals (SDGs)</a:t>
              </a:r>
              <a:r>
                <a:rPr lang="en" sz="1200" dirty="0">
                  <a:solidFill>
                    <a:schemeClr val="bg1"/>
                  </a:solidFill>
                  <a:latin typeface="+mn-lt"/>
                  <a:ea typeface="Source Sans Pro"/>
                  <a:cs typeface="Source Sans Pro"/>
                  <a:sym typeface="Source Sans Pro"/>
                </a:rPr>
                <a:t>, Government of Bangladesh has launched technology-based integrated platform. </a:t>
              </a:r>
              <a:r>
                <a:rPr lang="en-US" sz="1200" dirty="0">
                  <a:solidFill>
                    <a:schemeClr val="bg1"/>
                  </a:solidFill>
                  <a:latin typeface="+mn-lt"/>
                  <a:ea typeface="Source Sans Pro"/>
                  <a:cs typeface="Source Sans Pro"/>
                  <a:sym typeface="Source Sans Pro"/>
                </a:rPr>
                <a:t>With objectives to…</a:t>
              </a:r>
              <a:endParaRPr sz="1200" dirty="0">
                <a:solidFill>
                  <a:schemeClr val="bg1"/>
                </a:solidFill>
                <a:latin typeface="+mn-lt"/>
              </a:endParaRPr>
            </a:p>
          </p:txBody>
        </p:sp>
        <p:sp>
          <p:nvSpPr>
            <p:cNvPr id="6" name="TextBox 5">
              <a:extLst>
                <a:ext uri="{FF2B5EF4-FFF2-40B4-BE49-F238E27FC236}">
                  <a16:creationId xmlns:a16="http://schemas.microsoft.com/office/drawing/2014/main" id="{88375E42-1F43-4E8B-BCB9-8B4E40E64648}"/>
                </a:ext>
              </a:extLst>
            </p:cNvPr>
            <p:cNvSpPr txBox="1"/>
            <p:nvPr/>
          </p:nvSpPr>
          <p:spPr>
            <a:xfrm>
              <a:off x="2991613" y="1774372"/>
              <a:ext cx="3160774" cy="584775"/>
            </a:xfrm>
            <a:prstGeom prst="rect">
              <a:avLst/>
            </a:prstGeom>
            <a:noFill/>
          </p:spPr>
          <p:txBody>
            <a:bodyPr wrap="square" rtlCol="0">
              <a:spAutoFit/>
            </a:bodyPr>
            <a:lstStyle/>
            <a:p>
              <a:pPr algn="ctr"/>
              <a:r>
                <a:rPr lang="en-US" sz="3200" dirty="0">
                  <a:solidFill>
                    <a:schemeClr val="bg1"/>
                  </a:solidFill>
                  <a:latin typeface="Lao UI" panose="020B0502040204020203" pitchFamily="34" charset="0"/>
                  <a:cs typeface="Lao UI" panose="020B0502040204020203" pitchFamily="34" charset="0"/>
                </a:rPr>
                <a:t>www.sdg.gov.bd</a:t>
              </a:r>
            </a:p>
          </p:txBody>
        </p:sp>
      </p:grpSp>
      <p:sp>
        <p:nvSpPr>
          <p:cNvPr id="12" name="Rectangle 11">
            <a:extLst>
              <a:ext uri="{FF2B5EF4-FFF2-40B4-BE49-F238E27FC236}">
                <a16:creationId xmlns:a16="http://schemas.microsoft.com/office/drawing/2014/main" id="{8E608B43-5542-421C-9063-118555310651}"/>
              </a:ext>
            </a:extLst>
          </p:cNvPr>
          <p:cNvSpPr/>
          <p:nvPr/>
        </p:nvSpPr>
        <p:spPr>
          <a:xfrm>
            <a:off x="296343" y="1677085"/>
            <a:ext cx="2138855" cy="769441"/>
          </a:xfrm>
          <a:prstGeom prst="rect">
            <a:avLst/>
          </a:prstGeom>
        </p:spPr>
        <p:txBody>
          <a:bodyPr wrap="square">
            <a:spAutoFit/>
          </a:bodyPr>
          <a:lstStyle/>
          <a:p>
            <a:pPr algn="just"/>
            <a:r>
              <a:rPr lang="en-US" sz="1100" dirty="0">
                <a:solidFill>
                  <a:schemeClr val="bg1"/>
                </a:solidFill>
              </a:rPr>
              <a:t>Create a data repository for monitoring the implementation of the SDGs and other national development goals</a:t>
            </a:r>
          </a:p>
        </p:txBody>
      </p:sp>
      <p:sp>
        <p:nvSpPr>
          <p:cNvPr id="15" name="Rectangle 14">
            <a:extLst>
              <a:ext uri="{FF2B5EF4-FFF2-40B4-BE49-F238E27FC236}">
                <a16:creationId xmlns:a16="http://schemas.microsoft.com/office/drawing/2014/main" id="{2A57F3CF-B1EA-47E2-BD8D-F7D41939853C}"/>
              </a:ext>
            </a:extLst>
          </p:cNvPr>
          <p:cNvSpPr/>
          <p:nvPr/>
        </p:nvSpPr>
        <p:spPr>
          <a:xfrm>
            <a:off x="296342" y="3114072"/>
            <a:ext cx="2138855" cy="600164"/>
          </a:xfrm>
          <a:prstGeom prst="rect">
            <a:avLst/>
          </a:prstGeom>
        </p:spPr>
        <p:txBody>
          <a:bodyPr wrap="square">
            <a:spAutoFit/>
          </a:bodyPr>
          <a:lstStyle/>
          <a:p>
            <a:pPr algn="just"/>
            <a:r>
              <a:rPr lang="en-US" sz="1100" dirty="0">
                <a:solidFill>
                  <a:schemeClr val="bg1"/>
                </a:solidFill>
              </a:rPr>
              <a:t>Facilitate the tracking of progress against each goal and target</a:t>
            </a:r>
          </a:p>
        </p:txBody>
      </p:sp>
      <p:sp>
        <p:nvSpPr>
          <p:cNvPr id="16" name="Rectangle 15">
            <a:extLst>
              <a:ext uri="{FF2B5EF4-FFF2-40B4-BE49-F238E27FC236}">
                <a16:creationId xmlns:a16="http://schemas.microsoft.com/office/drawing/2014/main" id="{50351013-3533-46BE-90A3-CC20AF76D478}"/>
              </a:ext>
            </a:extLst>
          </p:cNvPr>
          <p:cNvSpPr/>
          <p:nvPr/>
        </p:nvSpPr>
        <p:spPr>
          <a:xfrm>
            <a:off x="6708784" y="1607937"/>
            <a:ext cx="2137729" cy="430887"/>
          </a:xfrm>
          <a:prstGeom prst="rect">
            <a:avLst/>
          </a:prstGeom>
        </p:spPr>
        <p:txBody>
          <a:bodyPr wrap="square">
            <a:spAutoFit/>
          </a:bodyPr>
          <a:lstStyle/>
          <a:p>
            <a:pPr algn="just"/>
            <a:r>
              <a:rPr lang="en-US" sz="1100" dirty="0">
                <a:solidFill>
                  <a:schemeClr val="bg1"/>
                </a:solidFill>
              </a:rPr>
              <a:t>Improve situation analysis and performance monitoring</a:t>
            </a:r>
          </a:p>
        </p:txBody>
      </p:sp>
      <p:sp>
        <p:nvSpPr>
          <p:cNvPr id="18" name="Rectangle 17">
            <a:extLst>
              <a:ext uri="{FF2B5EF4-FFF2-40B4-BE49-F238E27FC236}">
                <a16:creationId xmlns:a16="http://schemas.microsoft.com/office/drawing/2014/main" id="{23DEB8CA-FFC4-4C46-A120-71010A1D7C49}"/>
              </a:ext>
            </a:extLst>
          </p:cNvPr>
          <p:cNvSpPr/>
          <p:nvPr/>
        </p:nvSpPr>
        <p:spPr>
          <a:xfrm>
            <a:off x="6712834" y="3104677"/>
            <a:ext cx="2133679" cy="600164"/>
          </a:xfrm>
          <a:prstGeom prst="rect">
            <a:avLst/>
          </a:prstGeom>
        </p:spPr>
        <p:txBody>
          <a:bodyPr wrap="square">
            <a:spAutoFit/>
          </a:bodyPr>
          <a:lstStyle/>
          <a:p>
            <a:pPr algn="just"/>
            <a:r>
              <a:rPr lang="en-US" sz="1100" dirty="0">
                <a:solidFill>
                  <a:schemeClr val="bg1"/>
                </a:solidFill>
              </a:rPr>
              <a:t>Enable predictive analysis for achieving the goals within the set time-frame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p:nvPr/>
        </p:nvSpPr>
        <p:spPr>
          <a:xfrm>
            <a:off x="4228550" y="1"/>
            <a:ext cx="4915500" cy="5143500"/>
          </a:xfrm>
          <a:prstGeom prst="rect">
            <a:avLst/>
          </a:prstGeom>
          <a:solidFill>
            <a:srgbClr val="05693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0" name="Shape 100"/>
          <p:cNvSpPr txBox="1"/>
          <p:nvPr/>
        </p:nvSpPr>
        <p:spPr>
          <a:xfrm>
            <a:off x="4343299" y="309125"/>
            <a:ext cx="4686000" cy="915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3600" dirty="0">
                <a:solidFill>
                  <a:schemeClr val="bg1"/>
                </a:solidFill>
                <a:latin typeface="Lao UI" panose="020B0502040204020203" pitchFamily="34" charset="0"/>
                <a:ea typeface="Righteous"/>
                <a:cs typeface="Lao UI" panose="020B0502040204020203" pitchFamily="34" charset="0"/>
                <a:sym typeface="Righteous"/>
              </a:rPr>
              <a:t>Access to Information</a:t>
            </a:r>
            <a:endParaRPr sz="3600" dirty="0">
              <a:solidFill>
                <a:schemeClr val="bg1"/>
              </a:solidFill>
              <a:latin typeface="Lao UI" panose="020B0502040204020203" pitchFamily="34" charset="0"/>
              <a:ea typeface="Righteous"/>
              <a:cs typeface="Lao UI" panose="020B0502040204020203" pitchFamily="34" charset="0"/>
              <a:sym typeface="Righteous"/>
            </a:endParaRPr>
          </a:p>
        </p:txBody>
      </p:sp>
      <p:pic>
        <p:nvPicPr>
          <p:cNvPr id="101" name="Shape 101"/>
          <p:cNvPicPr preferRelativeResize="0"/>
          <p:nvPr/>
        </p:nvPicPr>
        <p:blipFill>
          <a:blip r:embed="rId3">
            <a:alphaModFix/>
          </a:blip>
          <a:stretch>
            <a:fillRect/>
          </a:stretch>
        </p:blipFill>
        <p:spPr>
          <a:xfrm>
            <a:off x="399700" y="609900"/>
            <a:ext cx="3508000" cy="3923698"/>
          </a:xfrm>
          <a:prstGeom prst="rect">
            <a:avLst/>
          </a:prstGeom>
          <a:noFill/>
          <a:ln>
            <a:noFill/>
          </a:ln>
        </p:spPr>
      </p:pic>
      <p:sp>
        <p:nvSpPr>
          <p:cNvPr id="102" name="Shape 102"/>
          <p:cNvSpPr txBox="1"/>
          <p:nvPr/>
        </p:nvSpPr>
        <p:spPr>
          <a:xfrm>
            <a:off x="4343299" y="927225"/>
            <a:ext cx="4686000" cy="3313800"/>
          </a:xfrm>
          <a:prstGeom prst="rect">
            <a:avLst/>
          </a:prstGeom>
          <a:noFill/>
          <a:ln>
            <a:noFill/>
          </a:ln>
        </p:spPr>
        <p:txBody>
          <a:bodyPr spcFirstLastPara="1" wrap="square" lIns="91425" tIns="91425" rIns="91425" bIns="91425" anchor="ctr" anchorCtr="0">
            <a:noAutofit/>
          </a:bodyPr>
          <a:lstStyle/>
          <a:p>
            <a:pPr marL="114300" lvl="0" algn="just" rtl="0">
              <a:lnSpc>
                <a:spcPct val="90000"/>
              </a:lnSpc>
              <a:spcBef>
                <a:spcPts val="0"/>
              </a:spcBef>
              <a:spcAft>
                <a:spcPts val="0"/>
              </a:spcAft>
              <a:buClr>
                <a:srgbClr val="FFFFFF"/>
              </a:buClr>
              <a:buSzPts val="1800"/>
            </a:pPr>
            <a:r>
              <a:rPr lang="en" dirty="0">
                <a:solidFill>
                  <a:srgbClr val="FFFFFF"/>
                </a:solidFill>
                <a:latin typeface="+mn-lt"/>
                <a:ea typeface="Source Sans Pro"/>
                <a:cs typeface="Source Sans Pro"/>
                <a:sym typeface="Source Sans Pro"/>
              </a:rPr>
              <a:t>A2I helps government officials analyze and redesign workflows within and between ministries in order to optimize end-to-end processes and automate non-value-added tasks. </a:t>
            </a:r>
          </a:p>
          <a:p>
            <a:pPr marL="114300" lvl="0" algn="just" rtl="0">
              <a:lnSpc>
                <a:spcPct val="90000"/>
              </a:lnSpc>
              <a:spcBef>
                <a:spcPts val="0"/>
              </a:spcBef>
              <a:spcAft>
                <a:spcPts val="0"/>
              </a:spcAft>
              <a:buClr>
                <a:srgbClr val="FFFFFF"/>
              </a:buClr>
              <a:buSzPts val="1800"/>
            </a:pPr>
            <a:endParaRPr lang="en" dirty="0">
              <a:solidFill>
                <a:srgbClr val="FFFFFF"/>
              </a:solidFill>
              <a:latin typeface="+mn-lt"/>
              <a:ea typeface="Source Sans Pro"/>
              <a:cs typeface="Source Sans Pro"/>
              <a:sym typeface="Source Sans Pro"/>
            </a:endParaRPr>
          </a:p>
          <a:p>
            <a:pPr marL="114300" lvl="0" algn="just" rtl="0">
              <a:lnSpc>
                <a:spcPct val="90000"/>
              </a:lnSpc>
              <a:spcBef>
                <a:spcPts val="1000"/>
              </a:spcBef>
              <a:spcAft>
                <a:spcPts val="1000"/>
              </a:spcAft>
              <a:buClr>
                <a:srgbClr val="FFFFFF"/>
              </a:buClr>
              <a:buSzPts val="1800"/>
            </a:pPr>
            <a:r>
              <a:rPr lang="en-US" dirty="0">
                <a:solidFill>
                  <a:srgbClr val="FFFFFF"/>
                </a:solidFill>
                <a:latin typeface="+mn-lt"/>
                <a:ea typeface="Source Sans Pro"/>
                <a:cs typeface="Source Sans Pro"/>
                <a:sym typeface="Source Sans Pro"/>
              </a:rPr>
              <a:t>E</a:t>
            </a:r>
            <a:r>
              <a:rPr lang="en" dirty="0">
                <a:solidFill>
                  <a:srgbClr val="FFFFFF"/>
                </a:solidFill>
                <a:latin typeface="+mn-lt"/>
                <a:ea typeface="Source Sans Pro"/>
                <a:cs typeface="Source Sans Pro"/>
                <a:sym typeface="Source Sans Pro"/>
              </a:rPr>
              <a:t>stablished over 5,000 Digital Centres which provide internet access for all throughout the country.</a:t>
            </a:r>
            <a:endParaRPr dirty="0">
              <a:solidFill>
                <a:srgbClr val="FFFFFF"/>
              </a:solidFill>
              <a:latin typeface="+mn-lt"/>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6"/>
        <p:cNvGrpSpPr/>
        <p:nvPr/>
      </p:nvGrpSpPr>
      <p:grpSpPr>
        <a:xfrm>
          <a:off x="0" y="0"/>
          <a:ext cx="0" cy="0"/>
          <a:chOff x="0" y="0"/>
          <a:chExt cx="0" cy="0"/>
        </a:xfrm>
      </p:grpSpPr>
      <p:pic>
        <p:nvPicPr>
          <p:cNvPr id="4098" name="Picture 2" descr="https://images.unsplash.com/photo-1495333003700-eb75daae834b?ixlib=rb-0.3.5&amp;ixid=eyJhcHBfaWQiOjEyMDd9&amp;s=7b63e5ca2db92bdd2f03d69b69695ced&amp;dpr=1&amp;auto=format&amp;fit=crop&amp;w=1000&amp;q=80&amp;cs=tinysrgb">
            <a:extLst>
              <a:ext uri="{FF2B5EF4-FFF2-40B4-BE49-F238E27FC236}">
                <a16:creationId xmlns:a16="http://schemas.microsoft.com/office/drawing/2014/main" id="{FC59B3AD-E75F-4C04-B0BC-A8377100B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04441"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CC947B7-2D8B-4210-9239-E6D55FC3623C}"/>
              </a:ext>
            </a:extLst>
          </p:cNvPr>
          <p:cNvSpPr/>
          <p:nvPr/>
        </p:nvSpPr>
        <p:spPr>
          <a:xfrm>
            <a:off x="-20" y="0"/>
            <a:ext cx="4004441" cy="5143500"/>
          </a:xfrm>
          <a:prstGeom prst="rect">
            <a:avLst/>
          </a:prstGeom>
          <a:gradFill flip="none" rotWithShape="1">
            <a:gsLst>
              <a:gs pos="0">
                <a:srgbClr val="0070C0">
                  <a:alpha val="78000"/>
                </a:srgbClr>
              </a:gs>
              <a:gs pos="71000">
                <a:srgbClr val="00421E">
                  <a:alpha val="85000"/>
                  <a:lumMod val="95000"/>
                  <a:lumOff val="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lt-LT"/>
          </a:p>
        </p:txBody>
      </p:sp>
      <p:pic>
        <p:nvPicPr>
          <p:cNvPr id="108" name="Shape 108"/>
          <p:cNvPicPr preferRelativeResize="0"/>
          <p:nvPr/>
        </p:nvPicPr>
        <p:blipFill rotWithShape="1">
          <a:blip r:embed="rId4">
            <a:alphaModFix/>
          </a:blip>
          <a:srcRect r="1431" b="1507"/>
          <a:stretch/>
        </p:blipFill>
        <p:spPr>
          <a:xfrm>
            <a:off x="4004441" y="0"/>
            <a:ext cx="5139559" cy="5143500"/>
          </a:xfrm>
          <a:prstGeom prst="rect">
            <a:avLst/>
          </a:prstGeom>
          <a:noFill/>
          <a:ln>
            <a:noFill/>
          </a:ln>
        </p:spPr>
      </p:pic>
      <p:grpSp>
        <p:nvGrpSpPr>
          <p:cNvPr id="2" name="Group 1">
            <a:extLst>
              <a:ext uri="{FF2B5EF4-FFF2-40B4-BE49-F238E27FC236}">
                <a16:creationId xmlns:a16="http://schemas.microsoft.com/office/drawing/2014/main" id="{92435100-D96D-48DC-801C-B5FB94896391}"/>
              </a:ext>
            </a:extLst>
          </p:cNvPr>
          <p:cNvGrpSpPr/>
          <p:nvPr/>
        </p:nvGrpSpPr>
        <p:grpSpPr>
          <a:xfrm>
            <a:off x="236462" y="1269126"/>
            <a:ext cx="3531475" cy="2857498"/>
            <a:chOff x="236462" y="1723049"/>
            <a:chExt cx="3531475" cy="2857498"/>
          </a:xfrm>
        </p:grpSpPr>
        <p:sp>
          <p:nvSpPr>
            <p:cNvPr id="107" name="Shape 107"/>
            <p:cNvSpPr txBox="1"/>
            <p:nvPr/>
          </p:nvSpPr>
          <p:spPr>
            <a:xfrm>
              <a:off x="236462" y="1723049"/>
              <a:ext cx="3531475" cy="1524001"/>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b="1" dirty="0">
                  <a:solidFill>
                    <a:schemeClr val="bg1"/>
                  </a:solidFill>
                  <a:latin typeface="Lao UI" panose="020B0502040204020203" pitchFamily="34" charset="0"/>
                  <a:ea typeface="Source Sans Pro"/>
                  <a:cs typeface="Lao UI" panose="020B0502040204020203" pitchFamily="34" charset="0"/>
                  <a:sym typeface="Source Sans Pro"/>
                </a:rPr>
                <a:t>ICT as stimulator of innovation and ICT Industry of Bangladesh</a:t>
              </a:r>
              <a:endParaRPr sz="2000" dirty="0">
                <a:solidFill>
                  <a:schemeClr val="bg1"/>
                </a:solidFill>
                <a:latin typeface="Lao UI" panose="020B0502040204020203" pitchFamily="34" charset="0"/>
                <a:ea typeface="Source Sans Pro"/>
                <a:cs typeface="Lao UI" panose="020B0502040204020203" pitchFamily="34" charset="0"/>
                <a:sym typeface="Source Sans Pro"/>
              </a:endParaRPr>
            </a:p>
          </p:txBody>
        </p:sp>
        <p:sp>
          <p:nvSpPr>
            <p:cNvPr id="109" name="Shape 109"/>
            <p:cNvSpPr txBox="1"/>
            <p:nvPr/>
          </p:nvSpPr>
          <p:spPr>
            <a:xfrm>
              <a:off x="472945" y="2658450"/>
              <a:ext cx="3058510" cy="1922097"/>
            </a:xfrm>
            <a:prstGeom prst="rect">
              <a:avLst/>
            </a:prstGeom>
            <a:noFill/>
            <a:ln>
              <a:noFill/>
            </a:ln>
          </p:spPr>
          <p:txBody>
            <a:bodyPr spcFirstLastPara="1" wrap="square" lIns="91425" tIns="91425" rIns="91425" bIns="91425" anchor="ctr" anchorCtr="0">
              <a:noAutofit/>
            </a:bodyPr>
            <a:lstStyle/>
            <a:p>
              <a:pPr marL="0" lvl="0" indent="0" algn="just" rtl="0">
                <a:lnSpc>
                  <a:spcPct val="90000"/>
                </a:lnSpc>
                <a:spcBef>
                  <a:spcPts val="0"/>
                </a:spcBef>
                <a:spcAft>
                  <a:spcPts val="0"/>
                </a:spcAft>
                <a:buNone/>
              </a:pPr>
              <a:r>
                <a:rPr lang="en" sz="1200" dirty="0">
                  <a:solidFill>
                    <a:schemeClr val="bg1"/>
                  </a:solidFill>
                  <a:latin typeface="+mn-lt"/>
                  <a:ea typeface="Proxima Nova"/>
                  <a:cs typeface="Proxima Nova"/>
                  <a:sym typeface="Proxima Nova"/>
                </a:rPr>
                <a:t>Bangladesh targets to reach of earning $1 billion from exports by 2018. Bangladesh government will build internet literacy centres across the country to increase internet penetration, which is 40 percent now.</a:t>
              </a:r>
              <a:endParaRPr sz="1200" dirty="0">
                <a:solidFill>
                  <a:schemeClr val="bg1"/>
                </a:solidFill>
                <a:latin typeface="+mn-lt"/>
                <a:ea typeface="Proxima Nova"/>
                <a:cs typeface="Proxima Nova"/>
                <a:sym typeface="Proxima Nova"/>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27E"/>
        </a:solidFill>
        <a:effectLst/>
      </p:bgPr>
    </p:bg>
    <p:spTree>
      <p:nvGrpSpPr>
        <p:cNvPr id="1" name="Shape 113"/>
        <p:cNvGrpSpPr/>
        <p:nvPr/>
      </p:nvGrpSpPr>
      <p:grpSpPr>
        <a:xfrm>
          <a:off x="0" y="0"/>
          <a:ext cx="0" cy="0"/>
          <a:chOff x="0" y="0"/>
          <a:chExt cx="0" cy="0"/>
        </a:xfrm>
      </p:grpSpPr>
      <p:sp>
        <p:nvSpPr>
          <p:cNvPr id="114" name="Shape 114"/>
          <p:cNvSpPr txBox="1"/>
          <p:nvPr/>
        </p:nvSpPr>
        <p:spPr>
          <a:xfrm>
            <a:off x="754050" y="330649"/>
            <a:ext cx="7635900" cy="13647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6000" b="1" dirty="0">
                <a:solidFill>
                  <a:srgbClr val="FFFFFF"/>
                </a:solidFill>
                <a:latin typeface="Lao UI" panose="020B0502040204020203" pitchFamily="34" charset="0"/>
                <a:ea typeface="Georgia"/>
                <a:cs typeface="Lao UI" panose="020B0502040204020203" pitchFamily="34" charset="0"/>
                <a:sym typeface="Georgia"/>
              </a:rPr>
              <a:t>Government Policy</a:t>
            </a:r>
            <a:endParaRPr sz="6000" dirty="0">
              <a:solidFill>
                <a:srgbClr val="FFFFFF"/>
              </a:solidFill>
              <a:latin typeface="Lao UI" panose="020B0502040204020203" pitchFamily="34" charset="0"/>
              <a:cs typeface="Lao UI" panose="020B0502040204020203" pitchFamily="34" charset="0"/>
            </a:endParaRPr>
          </a:p>
        </p:txBody>
      </p:sp>
      <p:sp>
        <p:nvSpPr>
          <p:cNvPr id="115" name="Shape 115"/>
          <p:cNvSpPr txBox="1"/>
          <p:nvPr/>
        </p:nvSpPr>
        <p:spPr>
          <a:xfrm>
            <a:off x="4784475" y="1911800"/>
            <a:ext cx="3638700" cy="1983900"/>
          </a:xfrm>
          <a:prstGeom prst="rect">
            <a:avLst/>
          </a:prstGeom>
          <a:noFill/>
          <a:ln>
            <a:noFill/>
          </a:ln>
        </p:spPr>
        <p:txBody>
          <a:bodyPr spcFirstLastPara="1" wrap="square" lIns="91425" tIns="91425" rIns="91425" bIns="91425" anchor="ctr" anchorCtr="0">
            <a:noAutofit/>
          </a:bodyPr>
          <a:lstStyle/>
          <a:p>
            <a:pPr marL="457200" lvl="0" indent="-381000" algn="just" rtl="0">
              <a:lnSpc>
                <a:spcPct val="150000"/>
              </a:lnSpc>
              <a:spcBef>
                <a:spcPts val="1800"/>
              </a:spcBef>
              <a:spcAft>
                <a:spcPts val="0"/>
              </a:spcAft>
              <a:buClr>
                <a:srgbClr val="FFFFFF"/>
              </a:buClr>
              <a:buSzPts val="2400"/>
              <a:buFont typeface="Righteous"/>
              <a:buChar char="●"/>
            </a:pPr>
            <a:r>
              <a:rPr lang="en" sz="2000" dirty="0">
                <a:solidFill>
                  <a:srgbClr val="FFFFFF"/>
                </a:solidFill>
                <a:latin typeface="+mn-lt"/>
                <a:ea typeface="Righteous"/>
                <a:cs typeface="Righteous"/>
                <a:sym typeface="Righteous"/>
              </a:rPr>
              <a:t>Private equity fund</a:t>
            </a:r>
            <a:endParaRPr sz="2000" dirty="0">
              <a:solidFill>
                <a:srgbClr val="FFFFFF"/>
              </a:solidFill>
              <a:latin typeface="+mn-lt"/>
              <a:ea typeface="Righteous"/>
              <a:cs typeface="Righteous"/>
              <a:sym typeface="Righteous"/>
            </a:endParaRPr>
          </a:p>
          <a:p>
            <a:pPr marL="457200" lvl="0" indent="-381000" algn="just" rtl="0">
              <a:lnSpc>
                <a:spcPct val="150000"/>
              </a:lnSpc>
              <a:spcBef>
                <a:spcPts val="0"/>
              </a:spcBef>
              <a:spcAft>
                <a:spcPts val="0"/>
              </a:spcAft>
              <a:buClr>
                <a:srgbClr val="FFFFFF"/>
              </a:buClr>
              <a:buSzPts val="2400"/>
              <a:buFont typeface="Righteous"/>
              <a:buChar char="●"/>
            </a:pPr>
            <a:r>
              <a:rPr lang="en" sz="2000" dirty="0">
                <a:solidFill>
                  <a:srgbClr val="FFFFFF"/>
                </a:solidFill>
                <a:latin typeface="+mn-lt"/>
                <a:ea typeface="Righteous"/>
                <a:cs typeface="Righteous"/>
                <a:sym typeface="Righteous"/>
              </a:rPr>
              <a:t>Impact fund</a:t>
            </a:r>
            <a:endParaRPr sz="2000" dirty="0">
              <a:solidFill>
                <a:srgbClr val="FFFFFF"/>
              </a:solidFill>
              <a:latin typeface="+mn-lt"/>
              <a:ea typeface="Righteous"/>
              <a:cs typeface="Righteous"/>
              <a:sym typeface="Righteous"/>
            </a:endParaRPr>
          </a:p>
          <a:p>
            <a:pPr marL="457200" lvl="0" indent="-381000" algn="just" rtl="0">
              <a:lnSpc>
                <a:spcPct val="150000"/>
              </a:lnSpc>
              <a:spcBef>
                <a:spcPts val="0"/>
              </a:spcBef>
              <a:spcAft>
                <a:spcPts val="0"/>
              </a:spcAft>
              <a:buClr>
                <a:srgbClr val="FFFFFF"/>
              </a:buClr>
              <a:buSzPts val="2400"/>
              <a:buFont typeface="Righteous"/>
              <a:buChar char="●"/>
            </a:pPr>
            <a:r>
              <a:rPr lang="en" sz="2000" dirty="0">
                <a:solidFill>
                  <a:srgbClr val="FFFFFF"/>
                </a:solidFill>
                <a:latin typeface="+mn-lt"/>
                <a:ea typeface="Righteous"/>
                <a:cs typeface="Righteous"/>
                <a:sym typeface="Righteous"/>
              </a:rPr>
              <a:t>Venture capital fund</a:t>
            </a:r>
            <a:endParaRPr sz="2000" dirty="0">
              <a:solidFill>
                <a:srgbClr val="FFFFFF"/>
              </a:solidFill>
              <a:latin typeface="+mn-lt"/>
              <a:ea typeface="Righteous"/>
              <a:cs typeface="Righteous"/>
              <a:sym typeface="Righteous"/>
            </a:endParaRPr>
          </a:p>
        </p:txBody>
      </p:sp>
      <p:cxnSp>
        <p:nvCxnSpPr>
          <p:cNvPr id="116" name="Shape 116"/>
          <p:cNvCxnSpPr/>
          <p:nvPr/>
        </p:nvCxnSpPr>
        <p:spPr>
          <a:xfrm>
            <a:off x="4572000" y="2098100"/>
            <a:ext cx="0" cy="1797600"/>
          </a:xfrm>
          <a:prstGeom prst="straightConnector1">
            <a:avLst/>
          </a:prstGeom>
          <a:noFill/>
          <a:ln w="76200" cap="flat" cmpd="sng">
            <a:solidFill>
              <a:schemeClr val="accent5">
                <a:lumMod val="60000"/>
                <a:lumOff val="40000"/>
              </a:schemeClr>
            </a:solidFill>
            <a:prstDash val="solid"/>
            <a:round/>
            <a:headEnd type="none" w="med" len="med"/>
            <a:tailEnd type="none" w="med" len="med"/>
          </a:ln>
        </p:spPr>
      </p:cxnSp>
      <p:sp>
        <p:nvSpPr>
          <p:cNvPr id="117" name="Shape 117"/>
          <p:cNvSpPr txBox="1"/>
          <p:nvPr/>
        </p:nvSpPr>
        <p:spPr>
          <a:xfrm>
            <a:off x="787275" y="2314550"/>
            <a:ext cx="3947915" cy="1364699"/>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2000" b="1" dirty="0">
                <a:solidFill>
                  <a:schemeClr val="bg1"/>
                </a:solidFill>
                <a:latin typeface="+mn-lt"/>
                <a:ea typeface="Georgia"/>
                <a:cs typeface="Georgia"/>
                <a:sym typeface="Georgia"/>
              </a:rPr>
              <a:t>Alternative Investment Rule 2015</a:t>
            </a:r>
            <a:endParaRPr sz="2000" dirty="0">
              <a:solidFill>
                <a:schemeClr val="bg1"/>
              </a:solidFill>
              <a:latin typeface="+mn-lt"/>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0E0E"/>
        </a:solidFill>
        <a:effectLst/>
      </p:bgPr>
    </p:bg>
    <p:spTree>
      <p:nvGrpSpPr>
        <p:cNvPr id="1" name="Shape 121"/>
        <p:cNvGrpSpPr/>
        <p:nvPr/>
      </p:nvGrpSpPr>
      <p:grpSpPr>
        <a:xfrm>
          <a:off x="0" y="0"/>
          <a:ext cx="0" cy="0"/>
          <a:chOff x="0" y="0"/>
          <a:chExt cx="0" cy="0"/>
        </a:xfrm>
      </p:grpSpPr>
      <p:pic>
        <p:nvPicPr>
          <p:cNvPr id="122" name="Shape 122"/>
          <p:cNvPicPr preferRelativeResize="0"/>
          <p:nvPr/>
        </p:nvPicPr>
        <p:blipFill rotWithShape="1">
          <a:blip r:embed="rId3">
            <a:alphaModFix/>
          </a:blip>
          <a:srcRect l="8231" r="-8064"/>
          <a:stretch/>
        </p:blipFill>
        <p:spPr>
          <a:xfrm>
            <a:off x="0" y="0"/>
            <a:ext cx="9144000" cy="5143500"/>
          </a:xfrm>
          <a:prstGeom prst="rect">
            <a:avLst/>
          </a:prstGeom>
          <a:noFill/>
          <a:ln>
            <a:noFill/>
          </a:ln>
        </p:spPr>
      </p:pic>
      <p:sp>
        <p:nvSpPr>
          <p:cNvPr id="123" name="Shape 123"/>
          <p:cNvSpPr txBox="1"/>
          <p:nvPr/>
        </p:nvSpPr>
        <p:spPr>
          <a:xfrm>
            <a:off x="0" y="0"/>
            <a:ext cx="9144025" cy="5143500"/>
          </a:xfrm>
          <a:prstGeom prst="rect">
            <a:avLst/>
          </a:prstGeom>
          <a:gradFill flip="none" rotWithShape="1">
            <a:gsLst>
              <a:gs pos="0">
                <a:srgbClr val="019547">
                  <a:alpha val="70000"/>
                </a:srgbClr>
              </a:gs>
              <a:gs pos="100000">
                <a:srgbClr val="002060">
                  <a:alpha val="70000"/>
                </a:srgbClr>
              </a:gs>
            </a:gsLst>
            <a:lin ang="13500000" scaled="1"/>
            <a:tileRect/>
          </a:gra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4800" b="1" dirty="0">
                <a:solidFill>
                  <a:schemeClr val="bg1"/>
                </a:solidFill>
                <a:latin typeface="Lao UI" panose="020B0502040204020203" pitchFamily="34" charset="0"/>
                <a:ea typeface="Impact"/>
                <a:cs typeface="Lao UI" panose="020B0502040204020203" pitchFamily="34" charset="0"/>
                <a:sym typeface="Impact"/>
              </a:rPr>
              <a:t>BUSINESS INCUBATION</a:t>
            </a:r>
            <a:r>
              <a:rPr lang="en" sz="4800" dirty="0">
                <a:solidFill>
                  <a:schemeClr val="bg1"/>
                </a:solidFill>
                <a:latin typeface="Lao UI" panose="020B0502040204020203" pitchFamily="34" charset="0"/>
                <a:ea typeface="Righteous"/>
                <a:cs typeface="Lao UI" panose="020B0502040204020203" pitchFamily="34" charset="0"/>
                <a:sym typeface="Righteous"/>
              </a:rPr>
              <a:t> </a:t>
            </a:r>
          </a:p>
          <a:p>
            <a:pPr marL="0" lvl="0" indent="0" algn="ctr" rtl="0">
              <a:lnSpc>
                <a:spcPct val="90000"/>
              </a:lnSpc>
              <a:spcBef>
                <a:spcPts val="0"/>
              </a:spcBef>
              <a:spcAft>
                <a:spcPts val="0"/>
              </a:spcAft>
              <a:buNone/>
            </a:pPr>
            <a:r>
              <a:rPr lang="en" sz="3400" dirty="0">
                <a:solidFill>
                  <a:schemeClr val="bg1"/>
                </a:solidFill>
                <a:latin typeface="+mn-lt"/>
                <a:ea typeface="Righteous"/>
                <a:cs typeface="Righteous"/>
                <a:sym typeface="Righteous"/>
              </a:rPr>
              <a:t>for the development of </a:t>
            </a:r>
            <a:r>
              <a:rPr lang="en" sz="3400" b="1" dirty="0">
                <a:solidFill>
                  <a:schemeClr val="bg1"/>
                </a:solidFill>
                <a:latin typeface="Lao UI" panose="020B0502040204020203" pitchFamily="34" charset="0"/>
                <a:ea typeface="Impact"/>
                <a:cs typeface="Lao UI" panose="020B0502040204020203" pitchFamily="34" charset="0"/>
                <a:sym typeface="Impact"/>
              </a:rPr>
              <a:t>START-UPS</a:t>
            </a:r>
            <a:r>
              <a:rPr lang="en" sz="3400" dirty="0">
                <a:solidFill>
                  <a:schemeClr val="bg1"/>
                </a:solidFill>
                <a:latin typeface="Impact"/>
                <a:ea typeface="Impact"/>
                <a:cs typeface="Impact"/>
                <a:sym typeface="Impact"/>
              </a:rPr>
              <a:t> </a:t>
            </a:r>
          </a:p>
          <a:p>
            <a:pPr marL="0" lvl="0" indent="0" algn="ctr" rtl="0">
              <a:lnSpc>
                <a:spcPct val="90000"/>
              </a:lnSpc>
              <a:spcBef>
                <a:spcPts val="0"/>
              </a:spcBef>
              <a:spcAft>
                <a:spcPts val="0"/>
              </a:spcAft>
              <a:buNone/>
            </a:pPr>
            <a:r>
              <a:rPr lang="en" sz="3600" dirty="0">
                <a:solidFill>
                  <a:schemeClr val="bg1"/>
                </a:solidFill>
                <a:latin typeface="+mn-lt"/>
                <a:ea typeface="Righteous"/>
                <a:cs typeface="Righteous"/>
                <a:sym typeface="Righteous"/>
              </a:rPr>
              <a:t>in</a:t>
            </a:r>
            <a:r>
              <a:rPr lang="en" sz="3600" dirty="0">
                <a:solidFill>
                  <a:schemeClr val="tx1">
                    <a:lumMod val="85000"/>
                    <a:lumOff val="15000"/>
                  </a:schemeClr>
                </a:solidFill>
                <a:latin typeface="+mn-lt"/>
                <a:ea typeface="Righteous"/>
                <a:cs typeface="Righteous"/>
                <a:sym typeface="Righteous"/>
              </a:rPr>
              <a:t> </a:t>
            </a:r>
            <a:r>
              <a:rPr lang="en" sz="4400" b="1" dirty="0">
                <a:solidFill>
                  <a:schemeClr val="bg1"/>
                </a:solidFill>
                <a:latin typeface="Lao UI" panose="020B0502040204020203" pitchFamily="34" charset="0"/>
                <a:cs typeface="Lao UI" panose="020B0502040204020203" pitchFamily="34" charset="0"/>
                <a:sym typeface="Impact"/>
              </a:rPr>
              <a:t>BANGLADESH</a:t>
            </a:r>
            <a:endParaRPr sz="4400" b="1" dirty="0">
              <a:solidFill>
                <a:schemeClr val="bg1"/>
              </a:solidFill>
              <a:highlight>
                <a:srgbClr val="274E13"/>
              </a:highlight>
              <a:latin typeface="Lao UI" panose="020B0502040204020203" pitchFamily="34" charset="0"/>
              <a:ea typeface="Impact"/>
              <a:cs typeface="Lao UI" panose="020B0502040204020203" pitchFamily="34" charset="0"/>
              <a:sym typeface="Impac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9959E"/>
        </a:solidFill>
        <a:effectLst/>
      </p:bgPr>
    </p:bg>
    <p:spTree>
      <p:nvGrpSpPr>
        <p:cNvPr id="1" name="Shape 127"/>
        <p:cNvGrpSpPr/>
        <p:nvPr/>
      </p:nvGrpSpPr>
      <p:grpSpPr>
        <a:xfrm>
          <a:off x="0" y="0"/>
          <a:ext cx="0" cy="0"/>
          <a:chOff x="0" y="0"/>
          <a:chExt cx="0" cy="0"/>
        </a:xfrm>
      </p:grpSpPr>
      <p:pic>
        <p:nvPicPr>
          <p:cNvPr id="128" name="Shape 128"/>
          <p:cNvPicPr preferRelativeResize="0"/>
          <p:nvPr/>
        </p:nvPicPr>
        <p:blipFill>
          <a:blip r:embed="rId3">
            <a:alphaModFix/>
          </a:blip>
          <a:stretch>
            <a:fillRect/>
          </a:stretch>
        </p:blipFill>
        <p:spPr>
          <a:xfrm>
            <a:off x="0" y="4"/>
            <a:ext cx="9144001" cy="4034121"/>
          </a:xfrm>
          <a:prstGeom prst="rect">
            <a:avLst/>
          </a:prstGeom>
          <a:noFill/>
          <a:ln>
            <a:noFill/>
          </a:ln>
        </p:spPr>
      </p:pic>
      <p:grpSp>
        <p:nvGrpSpPr>
          <p:cNvPr id="2" name="Group 1">
            <a:extLst>
              <a:ext uri="{FF2B5EF4-FFF2-40B4-BE49-F238E27FC236}">
                <a16:creationId xmlns:a16="http://schemas.microsoft.com/office/drawing/2014/main" id="{F1B278D8-61DA-45CD-BC74-13023D7A1A37}"/>
              </a:ext>
            </a:extLst>
          </p:cNvPr>
          <p:cNvGrpSpPr/>
          <p:nvPr/>
        </p:nvGrpSpPr>
        <p:grpSpPr>
          <a:xfrm>
            <a:off x="220718" y="2571750"/>
            <a:ext cx="3016469" cy="1050308"/>
            <a:chOff x="0" y="672663"/>
            <a:chExt cx="3016469" cy="1050308"/>
          </a:xfrm>
        </p:grpSpPr>
        <p:sp>
          <p:nvSpPr>
            <p:cNvPr id="129" name="Shape 129"/>
            <p:cNvSpPr/>
            <p:nvPr/>
          </p:nvSpPr>
          <p:spPr>
            <a:xfrm>
              <a:off x="0" y="672663"/>
              <a:ext cx="3016469" cy="778222"/>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n" sz="2400" b="1" dirty="0">
                  <a:solidFill>
                    <a:schemeClr val="bg1"/>
                  </a:solidFill>
                  <a:latin typeface="Lao UI" panose="020B0502040204020203" pitchFamily="34" charset="0"/>
                  <a:ea typeface="Georgia"/>
                  <a:cs typeface="Lao UI" panose="020B0502040204020203" pitchFamily="34" charset="0"/>
                  <a:sym typeface="Georgia"/>
                </a:rPr>
                <a:t>Daffodil Business Incubator (DBI)</a:t>
              </a:r>
              <a:endParaRPr sz="2400" dirty="0">
                <a:solidFill>
                  <a:schemeClr val="bg1"/>
                </a:solidFill>
                <a:latin typeface="Lao UI" panose="020B0502040204020203" pitchFamily="34" charset="0"/>
                <a:ea typeface="Georgia"/>
                <a:cs typeface="Lao UI" panose="020B0502040204020203" pitchFamily="34" charset="0"/>
                <a:sym typeface="Georgia"/>
              </a:endParaRPr>
            </a:p>
          </p:txBody>
        </p:sp>
        <p:sp>
          <p:nvSpPr>
            <p:cNvPr id="130" name="Shape 130"/>
            <p:cNvSpPr txBox="1"/>
            <p:nvPr/>
          </p:nvSpPr>
          <p:spPr>
            <a:xfrm>
              <a:off x="0" y="1335271"/>
              <a:ext cx="2643660" cy="3877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n" sz="1200" dirty="0">
                  <a:solidFill>
                    <a:schemeClr val="bg1"/>
                  </a:solidFill>
                  <a:latin typeface="+mn-lt"/>
                  <a:ea typeface="Source Sans Pro"/>
                  <a:cs typeface="Source Sans Pro"/>
                  <a:sym typeface="Source Sans Pro"/>
                </a:rPr>
                <a:t>Spurs the </a:t>
              </a:r>
              <a:r>
                <a:rPr lang="en" sz="1200" dirty="0">
                  <a:solidFill>
                    <a:schemeClr val="bg1"/>
                  </a:solidFill>
                  <a:latin typeface="+mn-lt"/>
                  <a:ea typeface="Righteous"/>
                  <a:cs typeface="Righteous"/>
                  <a:sym typeface="Righteous"/>
                </a:rPr>
                <a:t>Innovation</a:t>
              </a:r>
              <a:endParaRPr sz="1200" dirty="0">
                <a:solidFill>
                  <a:schemeClr val="bg1"/>
                </a:solidFill>
                <a:latin typeface="+mn-lt"/>
                <a:ea typeface="Righteous"/>
                <a:cs typeface="Righteous"/>
                <a:sym typeface="Righteou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38" name="Picture 37">
            <a:extLst>
              <a:ext uri="{FF2B5EF4-FFF2-40B4-BE49-F238E27FC236}">
                <a16:creationId xmlns:a16="http://schemas.microsoft.com/office/drawing/2014/main" id="{6F892748-53D9-45AA-8043-1A6FF237A9A4}"/>
              </a:ext>
            </a:extLst>
          </p:cNvPr>
          <p:cNvPicPr>
            <a:picLocks noChangeAspect="1"/>
          </p:cNvPicPr>
          <p:nvPr/>
        </p:nvPicPr>
        <p:blipFill rotWithShape="1">
          <a:blip r:embed="rId3"/>
          <a:srcRect l="2983" r="2983"/>
          <a:stretch/>
        </p:blipFill>
        <p:spPr>
          <a:xfrm>
            <a:off x="-12886" y="4"/>
            <a:ext cx="9143993" cy="5143496"/>
          </a:xfrm>
          <a:prstGeom prst="rect">
            <a:avLst/>
          </a:prstGeom>
        </p:spPr>
      </p:pic>
      <p:sp>
        <p:nvSpPr>
          <p:cNvPr id="6" name="Rectangle 5">
            <a:extLst>
              <a:ext uri="{FF2B5EF4-FFF2-40B4-BE49-F238E27FC236}">
                <a16:creationId xmlns:a16="http://schemas.microsoft.com/office/drawing/2014/main" id="{0EB1A0D6-67F9-4395-ABB9-D29018306690}"/>
              </a:ext>
            </a:extLst>
          </p:cNvPr>
          <p:cNvSpPr/>
          <p:nvPr/>
        </p:nvSpPr>
        <p:spPr>
          <a:xfrm>
            <a:off x="-12886" y="4"/>
            <a:ext cx="9156886" cy="5143496"/>
          </a:xfrm>
          <a:prstGeom prst="rect">
            <a:avLst/>
          </a:prstGeom>
          <a:gradFill flip="none" rotWithShape="1">
            <a:gsLst>
              <a:gs pos="17000">
                <a:srgbClr val="2EF6A5">
                  <a:alpha val="89000"/>
                </a:srgbClr>
              </a:gs>
              <a:gs pos="76000">
                <a:srgbClr val="204A72">
                  <a:alpha val="84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nvGrpSpPr>
          <p:cNvPr id="27" name="Group 26">
            <a:extLst>
              <a:ext uri="{FF2B5EF4-FFF2-40B4-BE49-F238E27FC236}">
                <a16:creationId xmlns:a16="http://schemas.microsoft.com/office/drawing/2014/main" id="{5684A41F-9D52-48DE-8F01-D5773B4D4F28}"/>
              </a:ext>
            </a:extLst>
          </p:cNvPr>
          <p:cNvGrpSpPr/>
          <p:nvPr/>
        </p:nvGrpSpPr>
        <p:grpSpPr>
          <a:xfrm>
            <a:off x="1667954" y="164306"/>
            <a:ext cx="5769427" cy="1115247"/>
            <a:chOff x="1143001" y="1036288"/>
            <a:chExt cx="5769427" cy="1115247"/>
          </a:xfrm>
        </p:grpSpPr>
        <p:sp>
          <p:nvSpPr>
            <p:cNvPr id="9" name="TextBox 8">
              <a:extLst>
                <a:ext uri="{FF2B5EF4-FFF2-40B4-BE49-F238E27FC236}">
                  <a16:creationId xmlns:a16="http://schemas.microsoft.com/office/drawing/2014/main" id="{807AD1AA-3162-4F2A-9402-3D7AE8E3F581}"/>
                </a:ext>
              </a:extLst>
            </p:cNvPr>
            <p:cNvSpPr txBox="1"/>
            <p:nvPr/>
          </p:nvSpPr>
          <p:spPr>
            <a:xfrm>
              <a:off x="1785257" y="1240971"/>
              <a:ext cx="2667000" cy="400110"/>
            </a:xfrm>
            <a:prstGeom prst="rect">
              <a:avLst/>
            </a:prstGeom>
            <a:noFill/>
          </p:spPr>
          <p:txBody>
            <a:bodyPr wrap="square" rtlCol="0">
              <a:spAutoFit/>
            </a:bodyPr>
            <a:lstStyle/>
            <a:p>
              <a:r>
                <a:rPr lang="en-US" sz="2000" spc="230" dirty="0">
                  <a:latin typeface="Century" panose="02040604050505020304" pitchFamily="18" charset="0"/>
                </a:rPr>
                <a:t>Bangladesh</a:t>
              </a:r>
            </a:p>
          </p:txBody>
        </p:sp>
        <p:sp>
          <p:nvSpPr>
            <p:cNvPr id="10" name="TextBox 9">
              <a:extLst>
                <a:ext uri="{FF2B5EF4-FFF2-40B4-BE49-F238E27FC236}">
                  <a16:creationId xmlns:a16="http://schemas.microsoft.com/office/drawing/2014/main" id="{CC827BB5-E64A-460A-B12D-055F3E85ED11}"/>
                </a:ext>
              </a:extLst>
            </p:cNvPr>
            <p:cNvSpPr txBox="1"/>
            <p:nvPr/>
          </p:nvSpPr>
          <p:spPr>
            <a:xfrm>
              <a:off x="1143001" y="1043539"/>
              <a:ext cx="5769427" cy="1107996"/>
            </a:xfrm>
            <a:prstGeom prst="rect">
              <a:avLst/>
            </a:prstGeom>
            <a:noFill/>
          </p:spPr>
          <p:txBody>
            <a:bodyPr wrap="square" rtlCol="0">
              <a:spAutoFit/>
            </a:bodyPr>
            <a:lstStyle/>
            <a:p>
              <a:r>
                <a:rPr lang="en-US" sz="6600" dirty="0">
                  <a:solidFill>
                    <a:srgbClr val="292F87"/>
                  </a:solidFill>
                  <a:latin typeface="Century" panose="02040604050505020304" pitchFamily="18" charset="0"/>
                </a:rPr>
                <a:t>V</a:t>
              </a:r>
              <a:r>
                <a:rPr lang="en-US" sz="3600" dirty="0">
                  <a:solidFill>
                    <a:srgbClr val="292F87"/>
                  </a:solidFill>
                  <a:latin typeface="Century" panose="02040604050505020304" pitchFamily="18" charset="0"/>
                </a:rPr>
                <a:t>ENTURE     CAPITAL</a:t>
              </a:r>
            </a:p>
          </p:txBody>
        </p:sp>
        <p:pic>
          <p:nvPicPr>
            <p:cNvPr id="5124" name="Picture 4" descr="Image result for green bulb png">
              <a:extLst>
                <a:ext uri="{FF2B5EF4-FFF2-40B4-BE49-F238E27FC236}">
                  <a16:creationId xmlns:a16="http://schemas.microsoft.com/office/drawing/2014/main" id="{77C5E4CF-501F-4673-9837-58745E843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8656" y="1036288"/>
              <a:ext cx="653455" cy="91701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CDF7B78-946B-4641-A1D3-8A3EE9589415}"/>
                </a:ext>
              </a:extLst>
            </p:cNvPr>
            <p:cNvGrpSpPr/>
            <p:nvPr/>
          </p:nvGrpSpPr>
          <p:grpSpPr>
            <a:xfrm>
              <a:off x="3987044" y="1181743"/>
              <a:ext cx="396677" cy="518566"/>
              <a:chOff x="3960957" y="928748"/>
              <a:chExt cx="584942" cy="723300"/>
            </a:xfrm>
            <a:solidFill>
              <a:schemeClr val="accent6">
                <a:lumMod val="75000"/>
                <a:alpha val="96000"/>
              </a:schemeClr>
            </a:solidFill>
            <a:effectLst>
              <a:glow rad="228600">
                <a:schemeClr val="accent4">
                  <a:satMod val="175000"/>
                  <a:alpha val="40000"/>
                </a:schemeClr>
              </a:glow>
            </a:effectLst>
          </p:grpSpPr>
          <p:sp>
            <p:nvSpPr>
              <p:cNvPr id="11" name="Oval 10">
                <a:extLst>
                  <a:ext uri="{FF2B5EF4-FFF2-40B4-BE49-F238E27FC236}">
                    <a16:creationId xmlns:a16="http://schemas.microsoft.com/office/drawing/2014/main" id="{5775FD4B-125F-4314-91F5-C12F9552AD9C}"/>
                  </a:ext>
                </a:extLst>
              </p:cNvPr>
              <p:cNvSpPr/>
              <p:nvPr/>
            </p:nvSpPr>
            <p:spPr>
              <a:xfrm>
                <a:off x="3960957" y="928748"/>
                <a:ext cx="584942" cy="5878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65E9C05-C7F5-4E4E-8B2A-9CA608F71020}"/>
                  </a:ext>
                </a:extLst>
              </p:cNvPr>
              <p:cNvSpPr/>
              <p:nvPr/>
            </p:nvSpPr>
            <p:spPr>
              <a:xfrm>
                <a:off x="4072034" y="1230004"/>
                <a:ext cx="362788" cy="4220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 name="Rectangle 38">
            <a:extLst>
              <a:ext uri="{FF2B5EF4-FFF2-40B4-BE49-F238E27FC236}">
                <a16:creationId xmlns:a16="http://schemas.microsoft.com/office/drawing/2014/main" id="{156067CC-E356-4168-9135-15D7095F8513}"/>
              </a:ext>
            </a:extLst>
          </p:cNvPr>
          <p:cNvSpPr/>
          <p:nvPr/>
        </p:nvSpPr>
        <p:spPr>
          <a:xfrm>
            <a:off x="2060275" y="1663809"/>
            <a:ext cx="4997669" cy="1815882"/>
          </a:xfrm>
          <a:prstGeom prst="rect">
            <a:avLst/>
          </a:prstGeom>
        </p:spPr>
        <p:txBody>
          <a:bodyPr wrap="square">
            <a:spAutoFit/>
          </a:bodyPr>
          <a:lstStyle/>
          <a:p>
            <a:pPr algn="just"/>
            <a:r>
              <a:rPr lang="en-US" dirty="0">
                <a:solidFill>
                  <a:schemeClr val="bg1"/>
                </a:solidFill>
                <a:latin typeface="+mn-lt"/>
              </a:rPr>
              <a:t>Bangladesh Venture Capital Limited aims to make an investment eco-system for the start-ups, based in Bangladesh fostering a healthy economic culture for all the stakeholders. It encourages entrepreneurs to come up with innovation, in view to contribute to the national economy and facilitates the potential entrepreneurs at every stage of their business development and channels capital requirements to drive for sustainable growth.</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TotalTime>
  <Words>726</Words>
  <Application>Microsoft Office PowerPoint</Application>
  <PresentationFormat>On-screen Show (16:9)</PresentationFormat>
  <Paragraphs>50</Paragraphs>
  <Slides>14</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Impact</vt:lpstr>
      <vt:lpstr>Georgia</vt:lpstr>
      <vt:lpstr>Righteous</vt:lpstr>
      <vt:lpstr>Proxima Nova Semibold</vt:lpstr>
      <vt:lpstr>Century</vt:lpstr>
      <vt:lpstr>Proxima Nova</vt:lpstr>
      <vt:lpstr>Oswald SemiBold</vt:lpstr>
      <vt:lpstr>Lao UI</vt:lpstr>
      <vt:lpstr>Source Sans Pro</vt:lpstr>
      <vt:lpstr>Arial</vt:lpstr>
      <vt:lpstr>Reem Kufi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User</cp:lastModifiedBy>
  <cp:revision>38</cp:revision>
  <dcterms:modified xsi:type="dcterms:W3CDTF">2018-02-22T11:32:42Z</dcterms:modified>
</cp:coreProperties>
</file>