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9" r:id="rId4"/>
    <p:sldId id="266" r:id="rId5"/>
    <p:sldId id="257" r:id="rId6"/>
    <p:sldId id="271" r:id="rId7"/>
    <p:sldId id="273" r:id="rId8"/>
    <p:sldId id="272" r:id="rId9"/>
    <p:sldId id="268" r:id="rId10"/>
    <p:sldId id="280" r:id="rId11"/>
    <p:sldId id="281" r:id="rId12"/>
    <p:sldId id="282" r:id="rId13"/>
    <p:sldId id="283" r:id="rId14"/>
    <p:sldId id="284" r:id="rId15"/>
    <p:sldId id="285" r:id="rId16"/>
    <p:sldId id="270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1F1"/>
    <a:srgbClr val="004376"/>
    <a:srgbClr val="D5F4FF"/>
    <a:srgbClr val="FFB7B7"/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 showGuides="1">
      <p:cViewPr>
        <p:scale>
          <a:sx n="70" d="100"/>
          <a:sy n="70" d="100"/>
        </p:scale>
        <p:origin x="-7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6C0E7-B293-4731-94C7-6A58849AAFD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193422-7669-4C02-AAD6-DE7F19717CF4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International Standard Education at affordable reach</a:t>
          </a:r>
          <a:endParaRPr lang="en-US" sz="1100" b="1" dirty="0"/>
        </a:p>
      </dgm:t>
    </dgm:pt>
    <dgm:pt modelId="{004F86C1-2864-4147-BD60-65BBF2179C9A}" type="parTrans" cxnId="{D7C383E9-95DE-4F8F-8A35-05940A6E3680}">
      <dgm:prSet/>
      <dgm:spPr/>
      <dgm:t>
        <a:bodyPr/>
        <a:lstStyle/>
        <a:p>
          <a:endParaRPr lang="en-US"/>
        </a:p>
      </dgm:t>
    </dgm:pt>
    <dgm:pt modelId="{EB5AC8B9-607C-474D-81EB-F5AA3E9526B9}" type="sibTrans" cxnId="{D7C383E9-95DE-4F8F-8A35-05940A6E3680}">
      <dgm:prSet custT="1"/>
      <dgm:spPr>
        <a:solidFill>
          <a:srgbClr val="C00000"/>
        </a:solidFill>
      </dgm:spPr>
      <dgm:t>
        <a:bodyPr/>
        <a:lstStyle/>
        <a:p>
          <a:r>
            <a:rPr lang="en-US" sz="1200" b="1" dirty="0" smtClean="0"/>
            <a:t>Help to explore the talents</a:t>
          </a:r>
          <a:endParaRPr lang="en-US" sz="1200" b="1" dirty="0"/>
        </a:p>
      </dgm:t>
    </dgm:pt>
    <dgm:pt modelId="{650D01C8-1895-4431-8AEE-8977BBAA6B98}">
      <dgm:prSet phldrT="[Text]"/>
      <dgm:spPr/>
      <dgm:t>
        <a:bodyPr/>
        <a:lstStyle/>
        <a:p>
          <a:r>
            <a:rPr lang="en-US" b="1" dirty="0" smtClean="0"/>
            <a:t>Skills</a:t>
          </a:r>
          <a:endParaRPr lang="en-US" b="1" dirty="0"/>
        </a:p>
      </dgm:t>
    </dgm:pt>
    <dgm:pt modelId="{1642675F-C01B-4B67-A7D3-F772D6141695}" type="parTrans" cxnId="{EF325F63-24C6-4542-9463-0383CF94E1F7}">
      <dgm:prSet/>
      <dgm:spPr/>
      <dgm:t>
        <a:bodyPr/>
        <a:lstStyle/>
        <a:p>
          <a:endParaRPr lang="en-US"/>
        </a:p>
      </dgm:t>
    </dgm:pt>
    <dgm:pt modelId="{9E802F3E-33CF-4CFE-9DD7-36C347B3389D}" type="sibTrans" cxnId="{EF325F63-24C6-4542-9463-0383CF94E1F7}">
      <dgm:prSet/>
      <dgm:spPr/>
      <dgm:t>
        <a:bodyPr/>
        <a:lstStyle/>
        <a:p>
          <a:endParaRPr lang="en-US"/>
        </a:p>
      </dgm:t>
    </dgm:pt>
    <dgm:pt modelId="{8630C7B9-6D02-4E03-8E41-EA6A37FE9A86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/>
            <a:t>Support Education through Daffodil Foundation</a:t>
          </a:r>
          <a:endParaRPr lang="en-US" b="1" dirty="0"/>
        </a:p>
      </dgm:t>
    </dgm:pt>
    <dgm:pt modelId="{2071513E-3AA2-4423-A255-9BF537F953BC}" type="parTrans" cxnId="{5989AFB8-F083-4DE9-9982-AB2C9CFB041F}">
      <dgm:prSet/>
      <dgm:spPr/>
      <dgm:t>
        <a:bodyPr/>
        <a:lstStyle/>
        <a:p>
          <a:endParaRPr lang="en-US"/>
        </a:p>
      </dgm:t>
    </dgm:pt>
    <dgm:pt modelId="{4C4CD386-6B7A-4EEF-ABBB-3686D94BB586}" type="sibTrans" cxnId="{5989AFB8-F083-4DE9-9982-AB2C9CFB041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b="1" dirty="0" smtClean="0"/>
            <a:t>Develop young Generation with education, training and attitude</a:t>
          </a:r>
          <a:endParaRPr lang="en-US" sz="1100" b="1" dirty="0"/>
        </a:p>
      </dgm:t>
    </dgm:pt>
    <dgm:pt modelId="{ED876F63-B048-4A4D-9954-B2ABAF91CF79}">
      <dgm:prSet phldrT="[Text]" custT="1"/>
      <dgm:spPr/>
      <dgm:t>
        <a:bodyPr/>
        <a:lstStyle/>
        <a:p>
          <a:r>
            <a:rPr lang="en-US" sz="1200" b="1" dirty="0" smtClean="0"/>
            <a:t>Knowledge</a:t>
          </a:r>
          <a:endParaRPr lang="en-US" sz="1200" b="1" dirty="0"/>
        </a:p>
      </dgm:t>
    </dgm:pt>
    <dgm:pt modelId="{24513AEC-CEF8-4721-96D0-65D816F19A84}" type="parTrans" cxnId="{7FB46BAF-8E48-445C-B038-071AEA534A06}">
      <dgm:prSet/>
      <dgm:spPr/>
      <dgm:t>
        <a:bodyPr/>
        <a:lstStyle/>
        <a:p>
          <a:endParaRPr lang="en-US"/>
        </a:p>
      </dgm:t>
    </dgm:pt>
    <dgm:pt modelId="{8F06F248-F747-4115-9B61-83132A7C588F}" type="sibTrans" cxnId="{7FB46BAF-8E48-445C-B038-071AEA534A06}">
      <dgm:prSet/>
      <dgm:spPr/>
      <dgm:t>
        <a:bodyPr/>
        <a:lstStyle/>
        <a:p>
          <a:endParaRPr lang="en-US"/>
        </a:p>
      </dgm:t>
    </dgm:pt>
    <dgm:pt modelId="{3A85EBDE-1E1E-41ED-9C82-AF1147F5AAC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100" b="1" dirty="0" smtClean="0">
              <a:solidFill>
                <a:schemeClr val="tx2"/>
              </a:solidFill>
            </a:rPr>
            <a:t>Creating Young Entrepreneurs</a:t>
          </a:r>
          <a:endParaRPr lang="en-US" sz="1100" b="1" dirty="0">
            <a:solidFill>
              <a:schemeClr val="tx2"/>
            </a:solidFill>
          </a:endParaRPr>
        </a:p>
      </dgm:t>
    </dgm:pt>
    <dgm:pt modelId="{42BA8C90-04DD-450D-985A-D6ABC36918E6}" type="parTrans" cxnId="{5E58EBF5-0954-4B5C-9B47-E1CC4D893832}">
      <dgm:prSet/>
      <dgm:spPr/>
      <dgm:t>
        <a:bodyPr/>
        <a:lstStyle/>
        <a:p>
          <a:endParaRPr lang="en-US"/>
        </a:p>
      </dgm:t>
    </dgm:pt>
    <dgm:pt modelId="{046E732C-ED06-491C-8172-618EAC1A9579}" type="sibTrans" cxnId="{5E58EBF5-0954-4B5C-9B47-E1CC4D893832}">
      <dgm:prSet custT="1"/>
      <dgm:spPr>
        <a:solidFill>
          <a:srgbClr val="00B050"/>
        </a:solidFill>
      </dgm:spPr>
      <dgm:t>
        <a:bodyPr/>
        <a:lstStyle/>
        <a:p>
          <a:r>
            <a:rPr lang="en-US" sz="1200" b="1" dirty="0" smtClean="0"/>
            <a:t>Bridging Digital divide &amp; bringing women in ICT Sectors</a:t>
          </a:r>
          <a:endParaRPr lang="en-US" sz="1200" b="1" dirty="0"/>
        </a:p>
      </dgm:t>
    </dgm:pt>
    <dgm:pt modelId="{A1459939-33FF-4B51-A5BA-132ED6252D43}">
      <dgm:prSet phldrT="[Text]"/>
      <dgm:spPr/>
      <dgm:t>
        <a:bodyPr/>
        <a:lstStyle/>
        <a:p>
          <a:r>
            <a:rPr lang="en-US" b="1" dirty="0" smtClean="0"/>
            <a:t>Attitude </a:t>
          </a:r>
          <a:endParaRPr lang="en-US" b="1" dirty="0"/>
        </a:p>
      </dgm:t>
    </dgm:pt>
    <dgm:pt modelId="{B8AFBCB6-8E7F-48A7-9D95-9FB38308BCCB}" type="parTrans" cxnId="{80334BE5-739D-442B-9C20-9DE6C486DFFD}">
      <dgm:prSet/>
      <dgm:spPr/>
      <dgm:t>
        <a:bodyPr/>
        <a:lstStyle/>
        <a:p>
          <a:endParaRPr lang="en-US"/>
        </a:p>
      </dgm:t>
    </dgm:pt>
    <dgm:pt modelId="{87F0AC59-059B-4BB3-BADC-0ADE568950A1}" type="sibTrans" cxnId="{80334BE5-739D-442B-9C20-9DE6C486DFFD}">
      <dgm:prSet/>
      <dgm:spPr/>
      <dgm:t>
        <a:bodyPr/>
        <a:lstStyle/>
        <a:p>
          <a:endParaRPr lang="en-US"/>
        </a:p>
      </dgm:t>
    </dgm:pt>
    <dgm:pt modelId="{B6851114-3A89-45A1-B7A3-4A17107BF2D7}" type="pres">
      <dgm:prSet presAssocID="{F346C0E7-B293-4731-94C7-6A58849AAFD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BA0FEFE-316E-4860-88A5-0BDE63A43A29}" type="pres">
      <dgm:prSet presAssocID="{C9193422-7669-4C02-AAD6-DE7F19717CF4}" presName="composite" presStyleCnt="0"/>
      <dgm:spPr/>
    </dgm:pt>
    <dgm:pt modelId="{48E5279D-6055-4041-AC17-42F9E7217152}" type="pres">
      <dgm:prSet presAssocID="{C9193422-7669-4C02-AAD6-DE7F19717CF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D042E-DED5-4779-A4D0-13B16AB63AE9}" type="pres">
      <dgm:prSet presAssocID="{C9193422-7669-4C02-AAD6-DE7F19717CF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3B06E-5235-4442-AF62-1226DDC78D7E}" type="pres">
      <dgm:prSet presAssocID="{C9193422-7669-4C02-AAD6-DE7F19717CF4}" presName="BalanceSpacing" presStyleCnt="0"/>
      <dgm:spPr/>
    </dgm:pt>
    <dgm:pt modelId="{577AF059-EB37-4AC1-B78A-7133E13A6AA3}" type="pres">
      <dgm:prSet presAssocID="{C9193422-7669-4C02-AAD6-DE7F19717CF4}" presName="BalanceSpacing1" presStyleCnt="0"/>
      <dgm:spPr/>
    </dgm:pt>
    <dgm:pt modelId="{A4CEA25F-06F4-4447-890C-495B4DE3331D}" type="pres">
      <dgm:prSet presAssocID="{EB5AC8B9-607C-474D-81EB-F5AA3E9526B9}" presName="Accent1Text" presStyleLbl="node1" presStyleIdx="1" presStyleCnt="6"/>
      <dgm:spPr/>
      <dgm:t>
        <a:bodyPr/>
        <a:lstStyle/>
        <a:p>
          <a:endParaRPr lang="en-US"/>
        </a:p>
      </dgm:t>
    </dgm:pt>
    <dgm:pt modelId="{E3AF7DD5-09B9-42E7-B81E-EF6AEE3610E2}" type="pres">
      <dgm:prSet presAssocID="{EB5AC8B9-607C-474D-81EB-F5AA3E9526B9}" presName="spaceBetweenRectangles" presStyleCnt="0"/>
      <dgm:spPr/>
    </dgm:pt>
    <dgm:pt modelId="{851CAA7B-DE9F-467E-9625-DAF5C73D9F52}" type="pres">
      <dgm:prSet presAssocID="{8630C7B9-6D02-4E03-8E41-EA6A37FE9A86}" presName="composite" presStyleCnt="0"/>
      <dgm:spPr/>
    </dgm:pt>
    <dgm:pt modelId="{470BB266-9AEA-4153-8308-D37E38EC7B09}" type="pres">
      <dgm:prSet presAssocID="{8630C7B9-6D02-4E03-8E41-EA6A37FE9A8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E8787-9133-4087-9FF9-07F63C721B0C}" type="pres">
      <dgm:prSet presAssocID="{8630C7B9-6D02-4E03-8E41-EA6A37FE9A8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82806-BBBE-4C0C-8916-4AE75FF521DC}" type="pres">
      <dgm:prSet presAssocID="{8630C7B9-6D02-4E03-8E41-EA6A37FE9A86}" presName="BalanceSpacing" presStyleCnt="0"/>
      <dgm:spPr/>
    </dgm:pt>
    <dgm:pt modelId="{5EBD7A73-CAF1-459F-AD63-FBD1E61F0397}" type="pres">
      <dgm:prSet presAssocID="{8630C7B9-6D02-4E03-8E41-EA6A37FE9A86}" presName="BalanceSpacing1" presStyleCnt="0"/>
      <dgm:spPr/>
    </dgm:pt>
    <dgm:pt modelId="{0AA458AF-F411-4EE9-9BAD-A7D940A3DCCB}" type="pres">
      <dgm:prSet presAssocID="{4C4CD386-6B7A-4EEF-ABBB-3686D94BB586}" presName="Accent1Text" presStyleLbl="node1" presStyleIdx="3" presStyleCnt="6"/>
      <dgm:spPr/>
      <dgm:t>
        <a:bodyPr/>
        <a:lstStyle/>
        <a:p>
          <a:endParaRPr lang="en-US"/>
        </a:p>
      </dgm:t>
    </dgm:pt>
    <dgm:pt modelId="{CEC5EE71-7EB1-4AE2-BD75-1FAC1FFFD250}" type="pres">
      <dgm:prSet presAssocID="{4C4CD386-6B7A-4EEF-ABBB-3686D94BB586}" presName="spaceBetweenRectangles" presStyleCnt="0"/>
      <dgm:spPr/>
    </dgm:pt>
    <dgm:pt modelId="{A2F96A15-6543-4586-9D56-667FBB773DE6}" type="pres">
      <dgm:prSet presAssocID="{3A85EBDE-1E1E-41ED-9C82-AF1147F5AAC9}" presName="composite" presStyleCnt="0"/>
      <dgm:spPr/>
    </dgm:pt>
    <dgm:pt modelId="{53A0270B-ACF5-41EB-B793-4313B881107C}" type="pres">
      <dgm:prSet presAssocID="{3A85EBDE-1E1E-41ED-9C82-AF1147F5AAC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AE37A-CD37-4745-806D-D254D3A2A3C5}" type="pres">
      <dgm:prSet presAssocID="{3A85EBDE-1E1E-41ED-9C82-AF1147F5AAC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BB291-5807-410D-8B18-E10AC9354202}" type="pres">
      <dgm:prSet presAssocID="{3A85EBDE-1E1E-41ED-9C82-AF1147F5AAC9}" presName="BalanceSpacing" presStyleCnt="0"/>
      <dgm:spPr/>
    </dgm:pt>
    <dgm:pt modelId="{068B62CD-3144-424A-B253-9897708AF23D}" type="pres">
      <dgm:prSet presAssocID="{3A85EBDE-1E1E-41ED-9C82-AF1147F5AAC9}" presName="BalanceSpacing1" presStyleCnt="0"/>
      <dgm:spPr/>
    </dgm:pt>
    <dgm:pt modelId="{E0C3CD55-E368-49EE-ACCE-A6608B98E83B}" type="pres">
      <dgm:prSet presAssocID="{046E732C-ED06-491C-8172-618EAC1A9579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E7162FF-5753-4A17-BA8A-87D0E0AF75DD}" type="presOf" srcId="{A1459939-33FF-4B51-A5BA-132ED6252D43}" destId="{270AE37A-CD37-4745-806D-D254D3A2A3C5}" srcOrd="0" destOrd="0" presId="urn:microsoft.com/office/officeart/2008/layout/AlternatingHexagons"/>
    <dgm:cxn modelId="{2DB8253D-6D17-42DF-AF2D-A243AE170CF4}" type="presOf" srcId="{C9193422-7669-4C02-AAD6-DE7F19717CF4}" destId="{48E5279D-6055-4041-AC17-42F9E7217152}" srcOrd="0" destOrd="0" presId="urn:microsoft.com/office/officeart/2008/layout/AlternatingHexagons"/>
    <dgm:cxn modelId="{5E58EBF5-0954-4B5C-9B47-E1CC4D893832}" srcId="{F346C0E7-B293-4731-94C7-6A58849AAFD6}" destId="{3A85EBDE-1E1E-41ED-9C82-AF1147F5AAC9}" srcOrd="2" destOrd="0" parTransId="{42BA8C90-04DD-450D-985A-D6ABC36918E6}" sibTransId="{046E732C-ED06-491C-8172-618EAC1A9579}"/>
    <dgm:cxn modelId="{A4F125D6-7A5B-4414-9A0A-D33C83D25952}" type="presOf" srcId="{8630C7B9-6D02-4E03-8E41-EA6A37FE9A86}" destId="{470BB266-9AEA-4153-8308-D37E38EC7B09}" srcOrd="0" destOrd="0" presId="urn:microsoft.com/office/officeart/2008/layout/AlternatingHexagons"/>
    <dgm:cxn modelId="{7FB46BAF-8E48-445C-B038-071AEA534A06}" srcId="{8630C7B9-6D02-4E03-8E41-EA6A37FE9A86}" destId="{ED876F63-B048-4A4D-9954-B2ABAF91CF79}" srcOrd="0" destOrd="0" parTransId="{24513AEC-CEF8-4721-96D0-65D816F19A84}" sibTransId="{8F06F248-F747-4115-9B61-83132A7C588F}"/>
    <dgm:cxn modelId="{578B8C1E-41B6-4025-BDD5-8737E16FB840}" type="presOf" srcId="{ED876F63-B048-4A4D-9954-B2ABAF91CF79}" destId="{FD6E8787-9133-4087-9FF9-07F63C721B0C}" srcOrd="0" destOrd="0" presId="urn:microsoft.com/office/officeart/2008/layout/AlternatingHexagons"/>
    <dgm:cxn modelId="{F0B37FFD-C871-4DC7-86C2-754EFFE507FA}" type="presOf" srcId="{4C4CD386-6B7A-4EEF-ABBB-3686D94BB586}" destId="{0AA458AF-F411-4EE9-9BAD-A7D940A3DCCB}" srcOrd="0" destOrd="0" presId="urn:microsoft.com/office/officeart/2008/layout/AlternatingHexagons"/>
    <dgm:cxn modelId="{29F2935A-1B44-4F5F-80AF-C2BAD9D67A5C}" type="presOf" srcId="{EB5AC8B9-607C-474D-81EB-F5AA3E9526B9}" destId="{A4CEA25F-06F4-4447-890C-495B4DE3331D}" srcOrd="0" destOrd="0" presId="urn:microsoft.com/office/officeart/2008/layout/AlternatingHexagons"/>
    <dgm:cxn modelId="{82F80BF7-8679-4CB6-BD4F-4C1C69471D3E}" type="presOf" srcId="{3A85EBDE-1E1E-41ED-9C82-AF1147F5AAC9}" destId="{53A0270B-ACF5-41EB-B793-4313B881107C}" srcOrd="0" destOrd="0" presId="urn:microsoft.com/office/officeart/2008/layout/AlternatingHexagons"/>
    <dgm:cxn modelId="{EF325F63-24C6-4542-9463-0383CF94E1F7}" srcId="{C9193422-7669-4C02-AAD6-DE7F19717CF4}" destId="{650D01C8-1895-4431-8AEE-8977BBAA6B98}" srcOrd="0" destOrd="0" parTransId="{1642675F-C01B-4B67-A7D3-F772D6141695}" sibTransId="{9E802F3E-33CF-4CFE-9DD7-36C347B3389D}"/>
    <dgm:cxn modelId="{413339F5-29A1-4DA8-BAD7-55A4D7FC1D84}" type="presOf" srcId="{046E732C-ED06-491C-8172-618EAC1A9579}" destId="{E0C3CD55-E368-49EE-ACCE-A6608B98E83B}" srcOrd="0" destOrd="0" presId="urn:microsoft.com/office/officeart/2008/layout/AlternatingHexagons"/>
    <dgm:cxn modelId="{B5D755E6-5C0F-40C9-BB10-0976626A9AE5}" type="presOf" srcId="{F346C0E7-B293-4731-94C7-6A58849AAFD6}" destId="{B6851114-3A89-45A1-B7A3-4A17107BF2D7}" srcOrd="0" destOrd="0" presId="urn:microsoft.com/office/officeart/2008/layout/AlternatingHexagons"/>
    <dgm:cxn modelId="{D7C383E9-95DE-4F8F-8A35-05940A6E3680}" srcId="{F346C0E7-B293-4731-94C7-6A58849AAFD6}" destId="{C9193422-7669-4C02-AAD6-DE7F19717CF4}" srcOrd="0" destOrd="0" parTransId="{004F86C1-2864-4147-BD60-65BBF2179C9A}" sibTransId="{EB5AC8B9-607C-474D-81EB-F5AA3E9526B9}"/>
    <dgm:cxn modelId="{80334BE5-739D-442B-9C20-9DE6C486DFFD}" srcId="{3A85EBDE-1E1E-41ED-9C82-AF1147F5AAC9}" destId="{A1459939-33FF-4B51-A5BA-132ED6252D43}" srcOrd="0" destOrd="0" parTransId="{B8AFBCB6-8E7F-48A7-9D95-9FB38308BCCB}" sibTransId="{87F0AC59-059B-4BB3-BADC-0ADE568950A1}"/>
    <dgm:cxn modelId="{893B23A4-6D2D-4F9C-B6B3-42465558B2BD}" type="presOf" srcId="{650D01C8-1895-4431-8AEE-8977BBAA6B98}" destId="{2C3D042E-DED5-4779-A4D0-13B16AB63AE9}" srcOrd="0" destOrd="0" presId="urn:microsoft.com/office/officeart/2008/layout/AlternatingHexagons"/>
    <dgm:cxn modelId="{5989AFB8-F083-4DE9-9982-AB2C9CFB041F}" srcId="{F346C0E7-B293-4731-94C7-6A58849AAFD6}" destId="{8630C7B9-6D02-4E03-8E41-EA6A37FE9A86}" srcOrd="1" destOrd="0" parTransId="{2071513E-3AA2-4423-A255-9BF537F953BC}" sibTransId="{4C4CD386-6B7A-4EEF-ABBB-3686D94BB586}"/>
    <dgm:cxn modelId="{2B01494F-3DE7-47BB-85AC-F31CFC2F0157}" type="presParOf" srcId="{B6851114-3A89-45A1-B7A3-4A17107BF2D7}" destId="{2BA0FEFE-316E-4860-88A5-0BDE63A43A29}" srcOrd="0" destOrd="0" presId="urn:microsoft.com/office/officeart/2008/layout/AlternatingHexagons"/>
    <dgm:cxn modelId="{746A5FE5-7AC5-45BD-B9AD-EA86E1826069}" type="presParOf" srcId="{2BA0FEFE-316E-4860-88A5-0BDE63A43A29}" destId="{48E5279D-6055-4041-AC17-42F9E7217152}" srcOrd="0" destOrd="0" presId="urn:microsoft.com/office/officeart/2008/layout/AlternatingHexagons"/>
    <dgm:cxn modelId="{EDEC1A82-72A6-43C2-B482-4FCB78FAF4F6}" type="presParOf" srcId="{2BA0FEFE-316E-4860-88A5-0BDE63A43A29}" destId="{2C3D042E-DED5-4779-A4D0-13B16AB63AE9}" srcOrd="1" destOrd="0" presId="urn:microsoft.com/office/officeart/2008/layout/AlternatingHexagons"/>
    <dgm:cxn modelId="{A37EBFE2-9C75-4F61-BEAC-3C781E3A59D9}" type="presParOf" srcId="{2BA0FEFE-316E-4860-88A5-0BDE63A43A29}" destId="{3F43B06E-5235-4442-AF62-1226DDC78D7E}" srcOrd="2" destOrd="0" presId="urn:microsoft.com/office/officeart/2008/layout/AlternatingHexagons"/>
    <dgm:cxn modelId="{8C6AED97-5E2E-4195-BA06-D2C30C30306B}" type="presParOf" srcId="{2BA0FEFE-316E-4860-88A5-0BDE63A43A29}" destId="{577AF059-EB37-4AC1-B78A-7133E13A6AA3}" srcOrd="3" destOrd="0" presId="urn:microsoft.com/office/officeart/2008/layout/AlternatingHexagons"/>
    <dgm:cxn modelId="{544B82EB-2879-45D0-BAB0-C30162880DA2}" type="presParOf" srcId="{2BA0FEFE-316E-4860-88A5-0BDE63A43A29}" destId="{A4CEA25F-06F4-4447-890C-495B4DE3331D}" srcOrd="4" destOrd="0" presId="urn:microsoft.com/office/officeart/2008/layout/AlternatingHexagons"/>
    <dgm:cxn modelId="{CE2B66A6-098C-4575-92BC-DB7D5ED140AE}" type="presParOf" srcId="{B6851114-3A89-45A1-B7A3-4A17107BF2D7}" destId="{E3AF7DD5-09B9-42E7-B81E-EF6AEE3610E2}" srcOrd="1" destOrd="0" presId="urn:microsoft.com/office/officeart/2008/layout/AlternatingHexagons"/>
    <dgm:cxn modelId="{9977834C-FFFD-4AF4-A157-2A281DD9D84D}" type="presParOf" srcId="{B6851114-3A89-45A1-B7A3-4A17107BF2D7}" destId="{851CAA7B-DE9F-467E-9625-DAF5C73D9F52}" srcOrd="2" destOrd="0" presId="urn:microsoft.com/office/officeart/2008/layout/AlternatingHexagons"/>
    <dgm:cxn modelId="{64A3C4C1-2BB9-43DD-A334-893D3ED11E7F}" type="presParOf" srcId="{851CAA7B-DE9F-467E-9625-DAF5C73D9F52}" destId="{470BB266-9AEA-4153-8308-D37E38EC7B09}" srcOrd="0" destOrd="0" presId="urn:microsoft.com/office/officeart/2008/layout/AlternatingHexagons"/>
    <dgm:cxn modelId="{21EBB0A7-6451-4A92-8543-8A290AD1B118}" type="presParOf" srcId="{851CAA7B-DE9F-467E-9625-DAF5C73D9F52}" destId="{FD6E8787-9133-4087-9FF9-07F63C721B0C}" srcOrd="1" destOrd="0" presId="urn:microsoft.com/office/officeart/2008/layout/AlternatingHexagons"/>
    <dgm:cxn modelId="{59904DDE-BAD6-4AA0-8438-67916F343EAC}" type="presParOf" srcId="{851CAA7B-DE9F-467E-9625-DAF5C73D9F52}" destId="{6E382806-BBBE-4C0C-8916-4AE75FF521DC}" srcOrd="2" destOrd="0" presId="urn:microsoft.com/office/officeart/2008/layout/AlternatingHexagons"/>
    <dgm:cxn modelId="{5888A8E1-B12C-40D1-A063-F447ACD29F67}" type="presParOf" srcId="{851CAA7B-DE9F-467E-9625-DAF5C73D9F52}" destId="{5EBD7A73-CAF1-459F-AD63-FBD1E61F0397}" srcOrd="3" destOrd="0" presId="urn:microsoft.com/office/officeart/2008/layout/AlternatingHexagons"/>
    <dgm:cxn modelId="{5E814A69-75A7-4D93-8DF7-FC2A5BAA20BF}" type="presParOf" srcId="{851CAA7B-DE9F-467E-9625-DAF5C73D9F52}" destId="{0AA458AF-F411-4EE9-9BAD-A7D940A3DCCB}" srcOrd="4" destOrd="0" presId="urn:microsoft.com/office/officeart/2008/layout/AlternatingHexagons"/>
    <dgm:cxn modelId="{10DF0CD7-FFDF-4A6C-9AFF-E074DFAF96AE}" type="presParOf" srcId="{B6851114-3A89-45A1-B7A3-4A17107BF2D7}" destId="{CEC5EE71-7EB1-4AE2-BD75-1FAC1FFFD250}" srcOrd="3" destOrd="0" presId="urn:microsoft.com/office/officeart/2008/layout/AlternatingHexagons"/>
    <dgm:cxn modelId="{4F094B6F-D369-42BA-AC51-498A174F60D7}" type="presParOf" srcId="{B6851114-3A89-45A1-B7A3-4A17107BF2D7}" destId="{A2F96A15-6543-4586-9D56-667FBB773DE6}" srcOrd="4" destOrd="0" presId="urn:microsoft.com/office/officeart/2008/layout/AlternatingHexagons"/>
    <dgm:cxn modelId="{88581E1C-72CD-4772-A0C7-9BE43A955BCE}" type="presParOf" srcId="{A2F96A15-6543-4586-9D56-667FBB773DE6}" destId="{53A0270B-ACF5-41EB-B793-4313B881107C}" srcOrd="0" destOrd="0" presId="urn:microsoft.com/office/officeart/2008/layout/AlternatingHexagons"/>
    <dgm:cxn modelId="{D9B31E34-9F46-4037-BDEC-7C07A85A5B6F}" type="presParOf" srcId="{A2F96A15-6543-4586-9D56-667FBB773DE6}" destId="{270AE37A-CD37-4745-806D-D254D3A2A3C5}" srcOrd="1" destOrd="0" presId="urn:microsoft.com/office/officeart/2008/layout/AlternatingHexagons"/>
    <dgm:cxn modelId="{47D0BDDA-C36C-47A2-A9E9-67368CC4874C}" type="presParOf" srcId="{A2F96A15-6543-4586-9D56-667FBB773DE6}" destId="{66DBB291-5807-410D-8B18-E10AC9354202}" srcOrd="2" destOrd="0" presId="urn:microsoft.com/office/officeart/2008/layout/AlternatingHexagons"/>
    <dgm:cxn modelId="{0D7A82EF-DF5A-4155-AFB8-D386E2E4BE0A}" type="presParOf" srcId="{A2F96A15-6543-4586-9D56-667FBB773DE6}" destId="{068B62CD-3144-424A-B253-9897708AF23D}" srcOrd="3" destOrd="0" presId="urn:microsoft.com/office/officeart/2008/layout/AlternatingHexagons"/>
    <dgm:cxn modelId="{B348C0E9-7C81-4BB8-A572-46D55D9DDAF2}" type="presParOf" srcId="{A2F96A15-6543-4586-9D56-667FBB773DE6}" destId="{E0C3CD55-E368-49EE-ACCE-A6608B98E83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5279D-6055-4041-AC17-42F9E7217152}">
      <dsp:nvSpPr>
        <dsp:cNvPr id="0" name=""/>
        <dsp:cNvSpPr/>
      </dsp:nvSpPr>
      <dsp:spPr>
        <a:xfrm rot="5400000">
          <a:off x="2614967" y="103529"/>
          <a:ext cx="1561041" cy="1358106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2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International Standard Education at affordable reach</a:t>
          </a:r>
          <a:endParaRPr lang="en-US" sz="1100" b="1" kern="1200" dirty="0"/>
        </a:p>
      </dsp:txBody>
      <dsp:txXfrm rot="-5400000">
        <a:off x="2928072" y="245324"/>
        <a:ext cx="934830" cy="1074517"/>
      </dsp:txXfrm>
    </dsp:sp>
    <dsp:sp modelId="{2C3D042E-DED5-4779-A4D0-13B16AB63AE9}">
      <dsp:nvSpPr>
        <dsp:cNvPr id="0" name=""/>
        <dsp:cNvSpPr/>
      </dsp:nvSpPr>
      <dsp:spPr>
        <a:xfrm>
          <a:off x="4115752" y="314270"/>
          <a:ext cx="1742122" cy="93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Skills</a:t>
          </a:r>
          <a:endParaRPr lang="en-US" sz="1200" b="1" kern="1200" dirty="0"/>
        </a:p>
      </dsp:txBody>
      <dsp:txXfrm>
        <a:off x="4115752" y="314270"/>
        <a:ext cx="1742122" cy="936624"/>
      </dsp:txXfrm>
    </dsp:sp>
    <dsp:sp modelId="{A4CEA25F-06F4-4447-890C-495B4DE3331D}">
      <dsp:nvSpPr>
        <dsp:cNvPr id="0" name=""/>
        <dsp:cNvSpPr/>
      </dsp:nvSpPr>
      <dsp:spPr>
        <a:xfrm rot="5400000">
          <a:off x="1148212" y="103529"/>
          <a:ext cx="1561041" cy="135810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Help to explore the talents</a:t>
          </a:r>
          <a:endParaRPr lang="en-US" sz="1200" b="1" kern="1200" dirty="0"/>
        </a:p>
      </dsp:txBody>
      <dsp:txXfrm rot="-5400000">
        <a:off x="1461317" y="245324"/>
        <a:ext cx="934830" cy="1074517"/>
      </dsp:txXfrm>
    </dsp:sp>
    <dsp:sp modelId="{470BB266-9AEA-4153-8308-D37E38EC7B09}">
      <dsp:nvSpPr>
        <dsp:cNvPr id="0" name=""/>
        <dsp:cNvSpPr/>
      </dsp:nvSpPr>
      <dsp:spPr>
        <a:xfrm rot="5400000">
          <a:off x="1878779" y="1428541"/>
          <a:ext cx="1561041" cy="135810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Support Education through Daffodil Foundation</a:t>
          </a:r>
          <a:endParaRPr lang="en-US" sz="1200" b="1" kern="1200" dirty="0"/>
        </a:p>
      </dsp:txBody>
      <dsp:txXfrm rot="-5400000">
        <a:off x="2191884" y="1570336"/>
        <a:ext cx="934830" cy="1074517"/>
      </dsp:txXfrm>
    </dsp:sp>
    <dsp:sp modelId="{FD6E8787-9133-4087-9FF9-07F63C721B0C}">
      <dsp:nvSpPr>
        <dsp:cNvPr id="0" name=""/>
        <dsp:cNvSpPr/>
      </dsp:nvSpPr>
      <dsp:spPr>
        <a:xfrm>
          <a:off x="238125" y="1639282"/>
          <a:ext cx="1685925" cy="93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Knowledge</a:t>
          </a:r>
          <a:endParaRPr lang="en-US" sz="1200" b="1" kern="1200" dirty="0"/>
        </a:p>
      </dsp:txBody>
      <dsp:txXfrm>
        <a:off x="238125" y="1639282"/>
        <a:ext cx="1685925" cy="936624"/>
      </dsp:txXfrm>
    </dsp:sp>
    <dsp:sp modelId="{0AA458AF-F411-4EE9-9BAD-A7D940A3DCCB}">
      <dsp:nvSpPr>
        <dsp:cNvPr id="0" name=""/>
        <dsp:cNvSpPr/>
      </dsp:nvSpPr>
      <dsp:spPr>
        <a:xfrm rot="5400000">
          <a:off x="3345534" y="1428541"/>
          <a:ext cx="1561041" cy="135810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Develop young Generation with education, training and attitude</a:t>
          </a:r>
          <a:endParaRPr lang="en-US" sz="1100" b="1" kern="1200" dirty="0"/>
        </a:p>
      </dsp:txBody>
      <dsp:txXfrm rot="-5400000">
        <a:off x="3658639" y="1570336"/>
        <a:ext cx="934830" cy="1074517"/>
      </dsp:txXfrm>
    </dsp:sp>
    <dsp:sp modelId="{53A0270B-ACF5-41EB-B793-4313B881107C}">
      <dsp:nvSpPr>
        <dsp:cNvPr id="0" name=""/>
        <dsp:cNvSpPr/>
      </dsp:nvSpPr>
      <dsp:spPr>
        <a:xfrm rot="5400000">
          <a:off x="2614967" y="2753554"/>
          <a:ext cx="1561041" cy="135810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2"/>
              </a:solidFill>
            </a:rPr>
            <a:t>Creating Young Entrepreneurs</a:t>
          </a:r>
          <a:endParaRPr lang="en-US" sz="1100" b="1" kern="1200" dirty="0">
            <a:solidFill>
              <a:schemeClr val="tx2"/>
            </a:solidFill>
          </a:endParaRPr>
        </a:p>
      </dsp:txBody>
      <dsp:txXfrm rot="-5400000">
        <a:off x="2928072" y="2895349"/>
        <a:ext cx="934830" cy="1074517"/>
      </dsp:txXfrm>
    </dsp:sp>
    <dsp:sp modelId="{270AE37A-CD37-4745-806D-D254D3A2A3C5}">
      <dsp:nvSpPr>
        <dsp:cNvPr id="0" name=""/>
        <dsp:cNvSpPr/>
      </dsp:nvSpPr>
      <dsp:spPr>
        <a:xfrm>
          <a:off x="4115752" y="2964294"/>
          <a:ext cx="1742122" cy="93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Attitude </a:t>
          </a:r>
          <a:endParaRPr lang="en-US" sz="1200" b="1" kern="1200" dirty="0"/>
        </a:p>
      </dsp:txBody>
      <dsp:txXfrm>
        <a:off x="4115752" y="2964294"/>
        <a:ext cx="1742122" cy="936624"/>
      </dsp:txXfrm>
    </dsp:sp>
    <dsp:sp modelId="{E0C3CD55-E368-49EE-ACCE-A6608B98E83B}">
      <dsp:nvSpPr>
        <dsp:cNvPr id="0" name=""/>
        <dsp:cNvSpPr/>
      </dsp:nvSpPr>
      <dsp:spPr>
        <a:xfrm rot="5400000">
          <a:off x="1148212" y="2753554"/>
          <a:ext cx="1561041" cy="1358106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Bridging Digital divide &amp; bringing women in ICT Sectors</a:t>
          </a:r>
          <a:endParaRPr lang="en-US" sz="1200" b="1" kern="1200" dirty="0"/>
        </a:p>
      </dsp:txBody>
      <dsp:txXfrm rot="-5400000">
        <a:off x="1461317" y="2895349"/>
        <a:ext cx="934830" cy="107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9/28/2014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9/28/2014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9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9/28/2014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9/28/2014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9/28/2014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9/28/2014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9/28/2014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9/28/2014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aburkhan.inf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gif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gif"/><Relationship Id="rId3" Type="http://schemas.openxmlformats.org/officeDocument/2006/relationships/image" Target="../media/image5.gif"/><Relationship Id="rId21" Type="http://schemas.openxmlformats.org/officeDocument/2006/relationships/image" Target="../media/image23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2" Type="http://schemas.openxmlformats.org/officeDocument/2006/relationships/image" Target="../media/image4.gif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23" Type="http://schemas.openxmlformats.org/officeDocument/2006/relationships/image" Target="../media/image25.gif"/><Relationship Id="rId10" Type="http://schemas.openxmlformats.org/officeDocument/2006/relationships/image" Target="../media/image12.jpeg"/><Relationship Id="rId19" Type="http://schemas.openxmlformats.org/officeDocument/2006/relationships/image" Target="../media/image21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png"/><Relationship Id="rId22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77980" y="1308894"/>
            <a:ext cx="3731741" cy="598658"/>
          </a:xfrm>
        </p:spPr>
        <p:txBody>
          <a:bodyPr anchor="ctr">
            <a:normAutofit/>
          </a:bodyPr>
          <a:lstStyle/>
          <a:p>
            <a:r>
              <a:rPr lang="en-US" sz="3200" b="1" dirty="0" smtClean="0"/>
              <a:t>Md. </a:t>
            </a:r>
            <a:r>
              <a:rPr lang="en-US" sz="3200" b="1" dirty="0" err="1" smtClean="0"/>
              <a:t>Sabur</a:t>
            </a:r>
            <a:r>
              <a:rPr lang="en-US" sz="3200" b="1" dirty="0" smtClean="0"/>
              <a:t> khan</a:t>
            </a:r>
            <a:endParaRPr lang="en-US" sz="32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25610" y="2404448"/>
            <a:ext cx="5458894" cy="2646330"/>
          </a:xfrm>
        </p:spPr>
        <p:txBody>
          <a:bodyPr>
            <a:noAutofit/>
          </a:bodyPr>
          <a:lstStyle/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i="1" dirty="0"/>
              <a:t>Born in </a:t>
            </a:r>
            <a:r>
              <a:rPr lang="en-US" sz="1600" i="1" dirty="0" smtClean="0"/>
              <a:t>1965</a:t>
            </a:r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endParaRPr lang="en-US" sz="600" dirty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i="1" dirty="0" smtClean="0"/>
              <a:t>Studied at </a:t>
            </a:r>
            <a:r>
              <a:rPr lang="en-US" sz="1600" i="1" dirty="0" err="1" smtClean="0"/>
              <a:t>Jahangirnagar</a:t>
            </a:r>
            <a:r>
              <a:rPr lang="en-US" sz="1600" i="1" dirty="0" smtClean="0"/>
              <a:t> University</a:t>
            </a:r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endParaRPr lang="en-US" sz="600" i="1" dirty="0" smtClean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i="1" dirty="0" smtClean="0"/>
              <a:t>Team </a:t>
            </a:r>
            <a:r>
              <a:rPr lang="en-US" sz="1600" i="1" dirty="0"/>
              <a:t>member of Daffodil Group family</a:t>
            </a:r>
            <a:endParaRPr lang="en-US" sz="1600" dirty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endParaRPr lang="en-US" sz="600" i="1" dirty="0" smtClean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i="1" dirty="0" smtClean="0"/>
              <a:t>Current </a:t>
            </a:r>
            <a:r>
              <a:rPr lang="en-US" sz="1600" i="1" dirty="0"/>
              <a:t>Position</a:t>
            </a:r>
            <a:r>
              <a:rPr lang="en-US" sz="1600" i="1" dirty="0" smtClean="0"/>
              <a:t>: </a:t>
            </a:r>
            <a:endParaRPr lang="en-US" sz="1600" i="1" dirty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endParaRPr lang="en-US" sz="600" i="1" dirty="0" smtClean="0"/>
          </a:p>
          <a:p>
            <a:pPr algn="r">
              <a:lnSpc>
                <a:spcPct val="100000"/>
              </a:lnSpc>
            </a:pPr>
            <a:r>
              <a:rPr lang="en-US" sz="1600" i="1" dirty="0" smtClean="0"/>
              <a:t>Chairman </a:t>
            </a:r>
            <a:r>
              <a:rPr lang="en-US" sz="1600" i="1" dirty="0"/>
              <a:t>Board of Trustees at Daffodil International </a:t>
            </a:r>
            <a:endParaRPr lang="en-US" sz="1600" i="1" dirty="0" smtClean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endParaRPr lang="en-US" sz="600" i="1" dirty="0" smtClean="0"/>
          </a:p>
          <a:p>
            <a:pPr algn="r">
              <a:lnSpc>
                <a:spcPct val="100000"/>
              </a:lnSpc>
            </a:pPr>
            <a:r>
              <a:rPr lang="en-US" sz="1600" i="1" dirty="0" smtClean="0"/>
              <a:t>University </a:t>
            </a:r>
            <a:r>
              <a:rPr lang="en-US" sz="1600" i="1" dirty="0"/>
              <a:t>&amp; Chairman of </a:t>
            </a:r>
            <a:r>
              <a:rPr lang="en-US" sz="1600" i="1" dirty="0" smtClean="0"/>
              <a:t>Daffodil Group</a:t>
            </a:r>
            <a:endParaRPr lang="en-US" sz="1600" dirty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endParaRPr lang="en-US" sz="600" i="1" dirty="0" smtClean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i="1" dirty="0" smtClean="0"/>
              <a:t>My </a:t>
            </a:r>
            <a:r>
              <a:rPr lang="en-US" sz="1600" i="1" dirty="0"/>
              <a:t>passion is my work</a:t>
            </a:r>
            <a:endParaRPr lang="en-US" sz="1600" dirty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endParaRPr lang="en-US" sz="600" i="1" dirty="0" smtClean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i="1" dirty="0" smtClean="0"/>
              <a:t>My </a:t>
            </a:r>
            <a:r>
              <a:rPr lang="en-US" sz="1600" i="1" dirty="0"/>
              <a:t>interest is in </a:t>
            </a:r>
            <a:r>
              <a:rPr lang="en-US" sz="1600" i="1" dirty="0" smtClean="0"/>
              <a:t>ICT &amp; Education </a:t>
            </a:r>
            <a:endParaRPr lang="en-US" sz="1600" dirty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endParaRPr lang="en-US" sz="600" i="1" dirty="0" smtClean="0"/>
          </a:p>
          <a:p>
            <a:pPr marL="171450" indent="-182880" algn="r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i="1" dirty="0" smtClean="0"/>
              <a:t>My </a:t>
            </a:r>
            <a:r>
              <a:rPr lang="en-US" sz="1600" i="1" dirty="0"/>
              <a:t>dream is to see more visionary </a:t>
            </a:r>
            <a:r>
              <a:rPr lang="en-US" sz="1600" i="1" dirty="0" smtClean="0"/>
              <a:t>leaders….</a:t>
            </a:r>
            <a:endParaRPr lang="en-US" sz="1600" dirty="0"/>
          </a:p>
        </p:txBody>
      </p:sp>
      <p:pic>
        <p:nvPicPr>
          <p:cNvPr id="1026" name="Picture 2" descr="C:\Users\diu\Desktop\10300631_10203139888874735_327436024604472362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27" y="1304282"/>
            <a:ext cx="4370173" cy="42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 b="980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352769" y="1729470"/>
            <a:ext cx="230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www.saburkhan.info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399795"/>
            <a:ext cx="7759700" cy="54000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Effort in ICT Sector Development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diu\Desktop\PPT Photo\CM with Sheikh Has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9" y="1250820"/>
            <a:ext cx="3008652" cy="220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u\Desktop\PPT Photo\CM with Khaleda Z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81" y="3453467"/>
            <a:ext cx="3498207" cy="21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iu\Desktop\PPT Photo\President is Giving Crest at Innovation Exp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88" y="1250820"/>
            <a:ext cx="3431169" cy="22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799" y="3543300"/>
            <a:ext cx="3804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dirty="0" smtClean="0"/>
              <a:t>Met with </a:t>
            </a:r>
            <a:r>
              <a:rPr lang="en-US" dirty="0"/>
              <a:t>the </a:t>
            </a:r>
            <a:r>
              <a:rPr lang="en-US" dirty="0" smtClean="0"/>
              <a:t>Prime </a:t>
            </a:r>
            <a:r>
              <a:rPr lang="en-US" dirty="0"/>
              <a:t>Minister </a:t>
            </a:r>
            <a:r>
              <a:rPr lang="en-US" dirty="0" smtClean="0"/>
              <a:t>to convince </a:t>
            </a:r>
            <a:r>
              <a:rPr lang="en-US" dirty="0"/>
              <a:t>her to withdraw </a:t>
            </a:r>
            <a:r>
              <a:rPr lang="en-US" dirty="0" smtClean="0"/>
              <a:t>TAX / VAT </a:t>
            </a:r>
            <a:r>
              <a:rPr lang="en-US" dirty="0"/>
              <a:t>on ICT products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797" y="4519676"/>
            <a:ext cx="401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dirty="0"/>
              <a:t>Played vital role to convince </a:t>
            </a:r>
            <a:r>
              <a:rPr lang="en-US" dirty="0" smtClean="0"/>
              <a:t>the </a:t>
            </a:r>
            <a:r>
              <a:rPr lang="en-US" dirty="0"/>
              <a:t>Prime Minister to rename the ICT Ministry as Ministry of Science and ICT.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0157" y="1574670"/>
            <a:ext cx="3635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As </a:t>
            </a:r>
            <a:r>
              <a:rPr lang="en-US" dirty="0"/>
              <a:t>BCS President convinced the Prime Minister, the Finance Minister and Parliament Members to withdraw 7.5% TAX/VAT on IT Industry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69388" y="3536820"/>
            <a:ext cx="3822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dirty="0"/>
              <a:t>As a member of the Prime Minister ICT Task Force I worked to design national ICT Policy, Submarine </a:t>
            </a:r>
            <a:r>
              <a:rPr lang="en-US" dirty="0" smtClean="0"/>
              <a:t>Cable.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969388" y="4773407"/>
            <a:ext cx="382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dirty="0"/>
              <a:t>Worked in ASOCIO and WITSA to promote our National Flag </a:t>
            </a:r>
            <a:r>
              <a:rPr lang="en-US" dirty="0" smtClean="0"/>
              <a:t>globally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399795"/>
            <a:ext cx="7759700" cy="540005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</a:rPr>
              <a:t>Some of My Best Projects Which I lead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76350"/>
            <a:ext cx="103441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600" dirty="0"/>
              <a:t>Computerized Seat Reservation and Ticketing Project for Bangladesh </a:t>
            </a:r>
            <a:r>
              <a:rPr lang="en-US" sz="2600" dirty="0" smtClean="0"/>
              <a:t>Railway.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n-US" sz="11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600" dirty="0" smtClean="0"/>
              <a:t>The </a:t>
            </a:r>
            <a:r>
              <a:rPr lang="en-US" sz="2600" dirty="0"/>
              <a:t>first biggest Computerization project that covered total ICT solution for Bangladesh Road Transport Authority (BRTA) under Ministry of </a:t>
            </a:r>
            <a:r>
              <a:rPr lang="en-US" sz="2600" dirty="0" smtClean="0"/>
              <a:t>Communication.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n-US" sz="11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600" dirty="0" smtClean="0"/>
              <a:t>Computerization </a:t>
            </a:r>
            <a:r>
              <a:rPr lang="en-US" sz="2600" dirty="0"/>
              <a:t>of Dhaka City Corporation (DCC) is another big software project for computerization of various activities of City </a:t>
            </a:r>
            <a:r>
              <a:rPr lang="en-US" sz="2600" dirty="0" smtClean="0"/>
              <a:t>Corporation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n-US" sz="11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600" dirty="0" smtClean="0"/>
              <a:t>Creating </a:t>
            </a:r>
            <a:r>
              <a:rPr lang="en-US" sz="2600" dirty="0"/>
              <a:t>2000 Entrepreneur Project with </a:t>
            </a:r>
            <a:r>
              <a:rPr lang="en-US" sz="2600" dirty="0" smtClean="0"/>
              <a:t>DCCI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842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399795"/>
            <a:ext cx="7759700" cy="540005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My Social Position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1950" y="1247775"/>
            <a:ext cx="2503481" cy="2412057"/>
            <a:chOff x="781050" y="1247775"/>
            <a:chExt cx="2503481" cy="2412057"/>
          </a:xfrm>
        </p:grpSpPr>
        <p:pic>
          <p:nvPicPr>
            <p:cNvPr id="4098" name="Picture 2" descr="C:\Users\diu\Desktop\DCCI-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1247775"/>
              <a:ext cx="2476500" cy="161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76300" y="3013501"/>
              <a:ext cx="24082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Immediate Past President</a:t>
              </a:r>
              <a:endParaRPr lang="en-US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77622" y="1389078"/>
            <a:ext cx="1589988" cy="1993755"/>
            <a:chOff x="3839672" y="1389078"/>
            <a:chExt cx="1589988" cy="1993755"/>
          </a:xfrm>
        </p:grpSpPr>
        <p:pic>
          <p:nvPicPr>
            <p:cNvPr id="4099" name="Picture 3" descr="C:\Users\diu\Desktop\BC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672" y="1389078"/>
              <a:ext cx="1589988" cy="148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053353" y="3013501"/>
              <a:ext cx="1162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President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43400" y="1401079"/>
            <a:ext cx="2800350" cy="2120254"/>
            <a:chOff x="5715000" y="1401079"/>
            <a:chExt cx="2800350" cy="2120254"/>
          </a:xfrm>
        </p:grpSpPr>
        <p:pic>
          <p:nvPicPr>
            <p:cNvPr id="4100" name="Picture 4" descr="C:\Users\diu\Desktop\FBCCI-logo_5_1_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7" r="16668"/>
            <a:stretch/>
          </p:blipFill>
          <p:spPr bwMode="auto">
            <a:xfrm>
              <a:off x="6286500" y="1401079"/>
              <a:ext cx="1657350" cy="14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715000" y="2875002"/>
              <a:ext cx="28003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Chairman- FBCCI H.R.D. Standing Committee</a:t>
              </a:r>
              <a:endParaRPr lang="en-US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00900" y="1401079"/>
            <a:ext cx="1473923" cy="1981754"/>
            <a:chOff x="7505700" y="1401079"/>
            <a:chExt cx="1473923" cy="1981754"/>
          </a:xfrm>
        </p:grpSpPr>
        <p:pic>
          <p:nvPicPr>
            <p:cNvPr id="4101" name="Picture 5" descr="C:\Users\diu\Desktop\DS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700" y="1401079"/>
              <a:ext cx="1473923" cy="147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645547" y="3013501"/>
              <a:ext cx="1189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Convener</a:t>
              </a:r>
              <a:endParaRPr lang="en-US" b="1" dirty="0"/>
            </a:p>
          </p:txBody>
        </p:sp>
      </p:grpSp>
      <p:pic>
        <p:nvPicPr>
          <p:cNvPr id="4104" name="Picture 8" descr="C:\Users\diu\Desktop\Q_BASIS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28" y="3868308"/>
            <a:ext cx="1488974" cy="13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diu\Desktop\SAARC CC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72" y="3867729"/>
            <a:ext cx="1338207" cy="133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diu\Desktop\NRB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3"/>
          <a:stretch/>
        </p:blipFill>
        <p:spPr bwMode="auto">
          <a:xfrm>
            <a:off x="4762500" y="3829629"/>
            <a:ext cx="39814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diu\Desktop\amcham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1464617"/>
            <a:ext cx="95845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957465" y="1427202"/>
            <a:ext cx="1257300" cy="1959232"/>
            <a:chOff x="9490865" y="1427202"/>
            <a:chExt cx="1257300" cy="1959232"/>
          </a:xfrm>
        </p:grpSpPr>
        <p:pic>
          <p:nvPicPr>
            <p:cNvPr id="4103" name="Picture 7" descr="C:\Users\diu\Desktop\epb.g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0865" y="1427202"/>
              <a:ext cx="125730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9524640" y="3017102"/>
              <a:ext cx="1189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Convener</a:t>
              </a:r>
              <a:endParaRPr lang="en-US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97684" y="5279509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Member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138953" y="5282168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Member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10765248" y="2988617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Member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1150" y="4942443"/>
            <a:ext cx="282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Australia Bangladesh Business Council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991240" y="3944613"/>
            <a:ext cx="282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Malaysia Bangladesh Business Council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010290" y="4956343"/>
            <a:ext cx="282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Common Wealth Business Council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45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399795"/>
            <a:ext cx="7759700" cy="540005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My  Awards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diu\Desktop\1466221_10152063963901098_148087657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" y="1123950"/>
            <a:ext cx="2902863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2300" y="1447800"/>
            <a:ext cx="8439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World Quality Congress and Awards 2014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Asia's most inspiring Nation Builder Award by Top 10 of Asia and Top 10 of Malaysia.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World Education Congress Global Award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Leadership Award by BASIS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Recognition by Junior Chamber International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Life Time Achievement Award by Bangladesh Computer </a:t>
            </a:r>
            <a:r>
              <a:rPr lang="en-US" sz="2200" dirty="0" err="1"/>
              <a:t>Samity</a:t>
            </a:r>
            <a:r>
              <a:rPr lang="en-US" sz="2200" dirty="0"/>
              <a:t> for Outstanding Contribution in IT sector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Prime Minister’s Award for Beautification of Traffic Island in the </a:t>
            </a:r>
            <a:r>
              <a:rPr lang="en-US" sz="2200" dirty="0" err="1"/>
              <a:t>Mirpur</a:t>
            </a:r>
            <a:r>
              <a:rPr lang="en-US" sz="2200" dirty="0"/>
              <a:t> Road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HSBC Gold Award and many more….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971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399795"/>
            <a:ext cx="7759700" cy="540005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My  Awards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diu\Desktop\1466221_10152063963901098_148087657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4"/>
          <a:stretch/>
        </p:blipFill>
        <p:spPr bwMode="auto">
          <a:xfrm>
            <a:off x="18334" y="1123950"/>
            <a:ext cx="2533797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0029" y="1461448"/>
            <a:ext cx="561322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World Quality Congress and Awards </a:t>
            </a:r>
            <a:r>
              <a:rPr lang="en-US" dirty="0" smtClean="0"/>
              <a:t>2014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Asia's </a:t>
            </a:r>
            <a:r>
              <a:rPr lang="en-US" dirty="0"/>
              <a:t>most inspiring Nation Builder Award by Top 10 of Asia and Top 10 of </a:t>
            </a:r>
            <a:r>
              <a:rPr lang="en-US" dirty="0" smtClean="0"/>
              <a:t>Malaysia.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World </a:t>
            </a:r>
            <a:r>
              <a:rPr lang="en-US" dirty="0"/>
              <a:t>Education Congress Global </a:t>
            </a:r>
            <a:r>
              <a:rPr lang="en-US" dirty="0" smtClean="0"/>
              <a:t>Award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Leadership </a:t>
            </a:r>
            <a:r>
              <a:rPr lang="en-US" dirty="0"/>
              <a:t>Award by </a:t>
            </a:r>
            <a:r>
              <a:rPr lang="en-US" dirty="0" smtClean="0"/>
              <a:t>BASIS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Recognition </a:t>
            </a:r>
            <a:r>
              <a:rPr lang="en-US" dirty="0"/>
              <a:t>by Junior Chamber </a:t>
            </a:r>
            <a:r>
              <a:rPr lang="en-US" dirty="0" smtClean="0"/>
              <a:t>International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Life </a:t>
            </a:r>
            <a:r>
              <a:rPr lang="en-US" dirty="0"/>
              <a:t>Time Achievement Award by Bangladesh Computer </a:t>
            </a:r>
            <a:r>
              <a:rPr lang="en-US" dirty="0" err="1"/>
              <a:t>Samity</a:t>
            </a:r>
            <a:r>
              <a:rPr lang="en-US" dirty="0"/>
              <a:t> for Outstanding Contribution in IT </a:t>
            </a:r>
            <a:r>
              <a:rPr lang="en-US" dirty="0" smtClean="0"/>
              <a:t>sector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Prime </a:t>
            </a:r>
            <a:r>
              <a:rPr lang="en-US" dirty="0"/>
              <a:t>Minister’s Award for Beautification of Traffic Island in the </a:t>
            </a:r>
            <a:r>
              <a:rPr lang="en-US" dirty="0" err="1"/>
              <a:t>Mirpur</a:t>
            </a:r>
            <a:r>
              <a:rPr lang="en-US" dirty="0"/>
              <a:t> </a:t>
            </a:r>
            <a:r>
              <a:rPr lang="en-US" dirty="0" smtClean="0"/>
              <a:t>Road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HSBC </a:t>
            </a:r>
            <a:r>
              <a:rPr lang="en-US" dirty="0"/>
              <a:t>Gold Award and many more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6147" name="Picture 3" descr="C:\Users\diu\Desktop\1404747229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49" y="1137598"/>
            <a:ext cx="3948751" cy="45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399795"/>
            <a:ext cx="7759700" cy="540005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My  Recognition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diu\Desktop\Mr. Md. Sabur Khan with Malaysian Ex President Mahathir Mohamm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3" y="1257299"/>
            <a:ext cx="3733336" cy="25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iu\Desktop\Mr. Khan with Dr. Youn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03" y="3516672"/>
            <a:ext cx="3243617" cy="22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7279" y="1243651"/>
            <a:ext cx="7392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Life Time Achievement for ICT Journalism 2013 BCS Computer City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For valuable contribution to DCCI’s development &amp; progress as Director during 2004-06 by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Best IT Entrepreneur by Dhaka Sub-Editors Council in 2006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Was Nominated for Best ICT Entrepreneur in the world (nominated) by WITSA in </a:t>
            </a:r>
            <a:r>
              <a:rPr lang="en-US" sz="2000" dirty="0" smtClean="0"/>
              <a:t>2004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9473" y="3989124"/>
            <a:ext cx="78656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Excellence-New Millennium Personality by Asia –Pacific Trade Leaders Club in 2002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Best ICT Organizer by IMART International in 2000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Man of the Year Computer Education by The Bangladesh </a:t>
            </a:r>
            <a:r>
              <a:rPr lang="en-US" sz="2000" dirty="0" err="1"/>
              <a:t>Rotaract</a:t>
            </a:r>
            <a:r>
              <a:rPr lang="en-US" sz="2000" dirty="0"/>
              <a:t> Club in </a:t>
            </a:r>
            <a:r>
              <a:rPr lang="en-US" sz="2000" dirty="0" smtClean="0"/>
              <a:t>1999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72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Publications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00110" y="1669937"/>
            <a:ext cx="4573144" cy="21650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“</a:t>
            </a:r>
            <a:r>
              <a:rPr lang="en-US" sz="2400" dirty="0"/>
              <a:t>Handbook of Entrepreneurship Development” has been published in the Presence of Honorable President of </a:t>
            </a:r>
            <a:r>
              <a:rPr lang="en-US" sz="2400" dirty="0" smtClean="0"/>
              <a:t>Bangladesh</a:t>
            </a:r>
            <a:endParaRPr lang="en-US" sz="2400" dirty="0"/>
          </a:p>
        </p:txBody>
      </p:sp>
      <p:pic>
        <p:nvPicPr>
          <p:cNvPr id="10" name="Picture 9" descr="C:\Users\Administrator\Downloads\CM-with-Presid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10" y="4148919"/>
            <a:ext cx="4736917" cy="2415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C:\Users\Administrator\Desktop\Uddokta Unnoyon Nirdeshika.Bangladesh Bank Govorn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027" y="1418942"/>
            <a:ext cx="4236497" cy="257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Placeholder 6"/>
          <p:cNvSpPr txBox="1">
            <a:spLocks/>
          </p:cNvSpPr>
          <p:nvPr/>
        </p:nvSpPr>
        <p:spPr>
          <a:xfrm>
            <a:off x="6496335" y="4394584"/>
            <a:ext cx="4004485" cy="19652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/>
              <a:t>“</a:t>
            </a:r>
            <a:r>
              <a:rPr lang="en-US" sz="2200" dirty="0" err="1"/>
              <a:t>Uddokta</a:t>
            </a:r>
            <a:r>
              <a:rPr lang="en-US" sz="2200" dirty="0"/>
              <a:t> </a:t>
            </a:r>
            <a:r>
              <a:rPr lang="en-US" sz="2200" dirty="0" err="1"/>
              <a:t>Unnoyon</a:t>
            </a:r>
            <a:r>
              <a:rPr lang="en-US" sz="2200" dirty="0"/>
              <a:t> </a:t>
            </a:r>
            <a:r>
              <a:rPr lang="en-US" sz="2200" dirty="0" err="1"/>
              <a:t>Nirdeshika</a:t>
            </a:r>
            <a:r>
              <a:rPr lang="en-US" sz="2200" dirty="0"/>
              <a:t>” (Entrepreneurship Development Guideline) in Bengali published in the presence of </a:t>
            </a:r>
            <a:r>
              <a:rPr lang="en-US" sz="2200" dirty="0"/>
              <a:t>the </a:t>
            </a:r>
            <a:r>
              <a:rPr lang="en-US" sz="2200" dirty="0"/>
              <a:t>Governor of Bangladesh Bank</a:t>
            </a:r>
          </a:p>
        </p:txBody>
      </p:sp>
    </p:spTree>
    <p:extLst>
      <p:ext uri="{BB962C8B-B14F-4D97-AF65-F5344CB8AC3E}">
        <p14:creationId xmlns:p14="http://schemas.microsoft.com/office/powerpoint/2010/main" val="16622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399795"/>
            <a:ext cx="7759700" cy="540005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My Commitment 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9876" y="1316708"/>
            <a:ext cx="6328017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en-US" dirty="0"/>
              <a:t>Together we will address the opportunity and challenges of </a:t>
            </a:r>
            <a:r>
              <a:rPr lang="en-US" dirty="0" smtClean="0"/>
              <a:t>Globalization</a:t>
            </a:r>
          </a:p>
          <a:p>
            <a:pPr marL="342900" lvl="0" indent="-342900">
              <a:buFont typeface="Wingdings" pitchFamily="2" charset="2"/>
              <a:buChar char="§"/>
            </a:pPr>
            <a:endParaRPr lang="en-US" sz="1050" dirty="0"/>
          </a:p>
          <a:p>
            <a:pPr marL="342900" lvl="0" indent="-342900">
              <a:buFont typeface="Wingdings" pitchFamily="2" charset="2"/>
              <a:buChar char="§"/>
            </a:pPr>
            <a:r>
              <a:rPr lang="en-US" dirty="0"/>
              <a:t>To actively participate in the development of ICT Industry and ensuring </a:t>
            </a:r>
            <a:r>
              <a:rPr lang="en-US" dirty="0" smtClean="0"/>
              <a:t>it</a:t>
            </a:r>
          </a:p>
          <a:p>
            <a:pPr marL="342900" lvl="0" indent="-342900">
              <a:buFont typeface="Wingdings" pitchFamily="2" charset="2"/>
              <a:buChar char="§"/>
            </a:pPr>
            <a:endParaRPr lang="en-US" sz="1050" dirty="0"/>
          </a:p>
          <a:p>
            <a:pPr marL="342900" lvl="0" indent="-342900">
              <a:buFont typeface="Wingdings" pitchFamily="2" charset="2"/>
              <a:buChar char="§"/>
            </a:pPr>
            <a:r>
              <a:rPr lang="en-US" dirty="0"/>
              <a:t>To ensure best practices through sharing and encouraging </a:t>
            </a:r>
            <a:r>
              <a:rPr lang="en-US" dirty="0" smtClean="0"/>
              <a:t>practices</a:t>
            </a:r>
          </a:p>
          <a:p>
            <a:pPr marL="342900" lvl="0" indent="-342900">
              <a:buFont typeface="Wingdings" pitchFamily="2" charset="2"/>
              <a:buChar char="§"/>
            </a:pPr>
            <a:endParaRPr lang="en-US" sz="1050" dirty="0"/>
          </a:p>
          <a:p>
            <a:pPr marL="342900" lvl="0" indent="-342900">
              <a:buFont typeface="Wingdings" pitchFamily="2" charset="2"/>
              <a:buChar char="§"/>
            </a:pPr>
            <a:r>
              <a:rPr lang="en-US" dirty="0"/>
              <a:t>To encourage young generation in ICT </a:t>
            </a:r>
            <a:r>
              <a:rPr lang="en-US" dirty="0" smtClean="0"/>
              <a:t>entrepreneurship</a:t>
            </a:r>
          </a:p>
          <a:p>
            <a:pPr marL="342900" lvl="0" indent="-342900">
              <a:buFont typeface="Wingdings" pitchFamily="2" charset="2"/>
              <a:buChar char="§"/>
            </a:pPr>
            <a:endParaRPr lang="en-US" sz="1050" dirty="0"/>
          </a:p>
          <a:p>
            <a:pPr marL="342900" lvl="0" indent="-342900">
              <a:buFont typeface="Wingdings" pitchFamily="2" charset="2"/>
              <a:buChar char="§"/>
            </a:pPr>
            <a:r>
              <a:rPr lang="en-US" dirty="0"/>
              <a:t>To set common policy agenda across national </a:t>
            </a:r>
            <a:r>
              <a:rPr lang="en-US" dirty="0" smtClean="0"/>
              <a:t>boundary</a:t>
            </a:r>
          </a:p>
          <a:p>
            <a:pPr marL="342900" lvl="0" indent="-342900">
              <a:buFont typeface="Wingdings" pitchFamily="2" charset="2"/>
              <a:buChar char="§"/>
            </a:pPr>
            <a:endParaRPr lang="en-US" sz="1050" dirty="0"/>
          </a:p>
          <a:p>
            <a:pPr marL="342900" lvl="0" indent="-342900">
              <a:buFont typeface="Wingdings" pitchFamily="2" charset="2"/>
              <a:buChar char="§"/>
            </a:pPr>
            <a:r>
              <a:rPr lang="en-US" dirty="0"/>
              <a:t>To initiate programs to promote ICT, a Common platform to share ICT uses, to encourage the deprived nation and help in Global trade &amp; Commerce. </a:t>
            </a:r>
          </a:p>
        </p:txBody>
      </p:sp>
      <p:pic>
        <p:nvPicPr>
          <p:cNvPr id="9218" name="Picture 2" descr="C:\Users\diu\Desktop\DSC_0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916"/>
            <a:ext cx="5054221" cy="458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19" y="556345"/>
            <a:ext cx="9239535" cy="16841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The reason for choosing business career?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7481" y="2919513"/>
            <a:ext cx="9526138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 always wanted to be recognized by my work. My business activity was biased by a deep thought inside and that is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after our life how we would be remembered for? What is my contribution to this world? Or I would be just like another entity to this world.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534" y="1822196"/>
            <a:ext cx="7167785" cy="1289494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dirty="0"/>
              <a:t>I started my business career in 1990 after completing my study and it was possible since from my young age I aimed to position my foot step to the business world.</a:t>
            </a:r>
          </a:p>
          <a:p>
            <a:pPr algn="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881124" y="2083493"/>
            <a:ext cx="2945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The Start of my Business Career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956645" y="1779377"/>
            <a:ext cx="3572209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42997" y="3253525"/>
            <a:ext cx="3572209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5473" y="3980738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Challenges in my career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19886" y="3555242"/>
            <a:ext cx="7808968" cy="14894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1990 </a:t>
            </a:r>
            <a:r>
              <a:rPr lang="en-US" dirty="0" smtClean="0"/>
              <a:t>I set </a:t>
            </a:r>
            <a:r>
              <a:rPr lang="en-US" dirty="0"/>
              <a:t>Daffodil Computers Ltd</a:t>
            </a:r>
            <a:r>
              <a:rPr lang="en-US" dirty="0" smtClean="0"/>
              <a:t>. when </a:t>
            </a:r>
            <a:r>
              <a:rPr lang="en-US" dirty="0"/>
              <a:t>ICT was not at all focused in Bangladesh. It took several years to create awareness on ICT potentials. Then I felt the importance of ICT expert human resources so I decided to set my vision to start Education </a:t>
            </a:r>
            <a:r>
              <a:rPr lang="en-US" dirty="0" smtClean="0"/>
              <a:t>Network</a:t>
            </a:r>
            <a:endParaRPr lang="en-US" sz="15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995145" y="3541594"/>
            <a:ext cx="3358486" cy="351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95145" y="5325568"/>
            <a:ext cx="3358486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8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r="2660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75038" y="1668165"/>
            <a:ext cx="34228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To develop a sustainable economy through growing competent human resources with </a:t>
            </a:r>
            <a:r>
              <a:rPr lang="en-US" sz="2000" dirty="0" smtClean="0"/>
              <a:t>quality education, </a:t>
            </a:r>
            <a:r>
              <a:rPr lang="en-US" sz="2000" dirty="0"/>
              <a:t>skills and attitude, creating awareness on ICT potentials, lead this sector and extend the ICT knowledge and creating young entrepreneurs so that they can contribute in national and global economy</a:t>
            </a:r>
            <a:r>
              <a:rPr lang="en-US" sz="20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u\Desktop\vi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03715" y="3429000"/>
            <a:ext cx="6224636" cy="3027405"/>
          </a:xfrm>
          <a:prstGeom prst="rect">
            <a:avLst/>
          </a:prstGeom>
          <a:solidFill>
            <a:srgbClr val="5981F1"/>
          </a:solidFill>
          <a:ln>
            <a:solidFill>
              <a:srgbClr val="598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4412" y="4141904"/>
            <a:ext cx="1962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Perspective 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of my Business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Vision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7998" y="3537323"/>
            <a:ext cx="2631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95000"/>
                  </a:schemeClr>
                </a:solidFill>
              </a:rPr>
              <a:t>The huge population of Bangladesh (160 Million)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7998" y="4149098"/>
            <a:ext cx="2631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95000"/>
                  </a:schemeClr>
                </a:solidFill>
              </a:rPr>
              <a:t>Youth/workable population ration in total population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67998" y="4805870"/>
            <a:ext cx="3060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95000"/>
                  </a:schemeClr>
                </a:solidFill>
              </a:rPr>
              <a:t>The life style of the people and leadership skills to face any challenges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67998" y="5626990"/>
            <a:ext cx="29155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95000"/>
                  </a:schemeClr>
                </a:solidFill>
              </a:rPr>
              <a:t>Scope and opportunity that ICT provides to become self-dependent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39241" y="3665220"/>
            <a:ext cx="0" cy="26136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346861" y="3760851"/>
            <a:ext cx="441689" cy="74140"/>
            <a:chOff x="8274291" y="4035171"/>
            <a:chExt cx="441689" cy="7414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274291" y="4073550"/>
              <a:ext cx="407777" cy="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8636348" y="4035171"/>
              <a:ext cx="79632" cy="74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46861" y="4373638"/>
            <a:ext cx="441689" cy="74140"/>
            <a:chOff x="8274291" y="4035171"/>
            <a:chExt cx="441689" cy="7414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8274291" y="4073550"/>
              <a:ext cx="407777" cy="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8636348" y="4035171"/>
              <a:ext cx="79632" cy="74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346861" y="5124145"/>
            <a:ext cx="441689" cy="74140"/>
            <a:chOff x="8274291" y="4035171"/>
            <a:chExt cx="441689" cy="7414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8274291" y="4073550"/>
              <a:ext cx="407777" cy="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8636348" y="4035171"/>
              <a:ext cx="79632" cy="74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346861" y="5982335"/>
            <a:ext cx="441689" cy="74140"/>
            <a:chOff x="8274291" y="4035171"/>
            <a:chExt cx="441689" cy="7414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274291" y="4073550"/>
              <a:ext cx="407777" cy="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8636348" y="4035171"/>
              <a:ext cx="79632" cy="74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9869746"/>
              </p:ext>
            </p:extLst>
          </p:nvPr>
        </p:nvGraphicFramePr>
        <p:xfrm>
          <a:off x="6007100" y="1318381"/>
          <a:ext cx="6096000" cy="4215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149600" y="1409700"/>
            <a:ext cx="2489200" cy="4064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My business activity is based on a moral question </a:t>
            </a:r>
            <a:r>
              <a:rPr lang="en-US" b="1" dirty="0"/>
              <a:t>“What type of society we would like to build and what would be our contribution for the society?”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149600"/>
            <a:ext cx="229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My Social Commitment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6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6696" y="286606"/>
            <a:ext cx="313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Education Concern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61928" y="150126"/>
            <a:ext cx="2797791" cy="805218"/>
            <a:chOff x="4708478" y="163771"/>
            <a:chExt cx="2797791" cy="805218"/>
          </a:xfrm>
        </p:grpSpPr>
        <p:sp>
          <p:nvSpPr>
            <p:cNvPr id="2" name="Rectangle 1"/>
            <p:cNvSpPr/>
            <p:nvPr/>
          </p:nvSpPr>
          <p:spPr>
            <a:xfrm>
              <a:off x="4708478" y="163771"/>
              <a:ext cx="27977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 descr="I:\Backup Old data -E Drive\GUB\Back up D\Daffdoil Logo\Daffodil-Group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936" y="204715"/>
              <a:ext cx="2624445" cy="70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3" descr="I:\Backup Old data -E Drive\GUB\Back up D\Daffdoil Logo\di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63" y="2500892"/>
            <a:ext cx="1241510" cy="70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:\Backup Old data -E Drive\GUB\Back up D\Daffdoil Logo\DIU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3" y="1380575"/>
            <a:ext cx="2137844" cy="81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I:\Backup Old data -E Drive\GUB\Back up D\Daffdoil Logo\BSDI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32" y="2358185"/>
            <a:ext cx="2009686" cy="6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I:\Backup Old data -E Drive\GUB\Back up D\Daffdoil Logo\DI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8" y="2595618"/>
            <a:ext cx="1341020" cy="5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:\Backup Old data -E Drive\GUB\Back up D\Daffdoil Logo\DIC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40" y="4416415"/>
            <a:ext cx="1398274" cy="5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7535" r="79112" b="70486"/>
          <a:stretch/>
        </p:blipFill>
        <p:spPr bwMode="auto">
          <a:xfrm>
            <a:off x="3013887" y="3382053"/>
            <a:ext cx="1411571" cy="74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I:\Backup Old data -E Drive\GUB\Back up D\Daffdoil Logo\DIPTI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15" y="3583654"/>
            <a:ext cx="1113863" cy="6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:\Backup Old data -E Drive\GUB\Back up D\Daffdoil Logo\my-e-kid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75" y="3204091"/>
            <a:ext cx="1011466" cy="9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diu\Desktop\index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3" y="4501922"/>
            <a:ext cx="2026930" cy="79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iu\Desktop\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78" y="5048419"/>
            <a:ext cx="2327047" cy="4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25" y="4416415"/>
            <a:ext cx="1951630" cy="7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12" y="1370628"/>
            <a:ext cx="1780996" cy="60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 descr="I:\Backup Old data -E Drive\GUB\Back up D\Daffdoil Logo\Dolphin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478" y="2332707"/>
            <a:ext cx="1530881" cy="4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I:\Backup Old data -E Drive\GUB\Back up D\Daffdoil Logo\DWEC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91" y="2081265"/>
            <a:ext cx="1678319" cy="4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I:\Backup Old data -E Drive\GUB\Back up D\Daffdoil Logo\multimedia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32" y="3688169"/>
            <a:ext cx="1355402" cy="58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I:\Backup Old data -E Drive\GUB\Back up D\Daffdoil Logo\DSL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531" y="4199996"/>
            <a:ext cx="2035576" cy="3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I:\Backup Old data -E Drive\GUB\Back up D\Daffdoil Logo\DCL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673" y="1506963"/>
            <a:ext cx="1834523" cy="6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I:\Backup Old data -E Drive\GUB\Back up D\Daffdoil Logo\e_media_logo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65" y="2868680"/>
            <a:ext cx="1453373" cy="48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I:\Backup Old data -E Drive\GUB\Back up D\Daffdoil Logo\DOL.g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362" y="3650980"/>
            <a:ext cx="965792" cy="4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G:\Jobsbd-logo-final-gif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69" y="4747751"/>
            <a:ext cx="1327357" cy="28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9" descr="C:\Users\diu\Desktop\bvcl.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92" y="3147230"/>
            <a:ext cx="1485304" cy="5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54" y="4772008"/>
            <a:ext cx="1275518" cy="6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36" y="1469820"/>
            <a:ext cx="1643852" cy="34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075426" y="321902"/>
            <a:ext cx="199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ICT Concern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946712" y="1589162"/>
            <a:ext cx="0" cy="3621039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3727937" y="63728"/>
            <a:ext cx="5936807" cy="109696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CORE FOCUS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92" y="1202895"/>
            <a:ext cx="6368908" cy="442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 Placeholder 3"/>
          <p:cNvSpPr txBox="1">
            <a:spLocks/>
          </p:cNvSpPr>
          <p:nvPr/>
        </p:nvSpPr>
        <p:spPr>
          <a:xfrm>
            <a:off x="858129" y="1515792"/>
            <a:ext cx="4825219" cy="39424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</a:pPr>
            <a:r>
              <a:rPr lang="en-US" sz="2800" b="1" dirty="0" smtClean="0"/>
              <a:t>ICT Sector Development</a:t>
            </a:r>
          </a:p>
          <a:p>
            <a:pPr marL="285750" indent="-285750">
              <a:spcBef>
                <a:spcPts val="1200"/>
              </a:spcBef>
            </a:pPr>
            <a:r>
              <a:rPr lang="en-US" sz="2800" dirty="0" smtClean="0"/>
              <a:t>Education Sector</a:t>
            </a:r>
          </a:p>
          <a:p>
            <a:pPr marL="285750" indent="-285750">
              <a:spcBef>
                <a:spcPts val="1200"/>
              </a:spcBef>
            </a:pPr>
            <a:r>
              <a:rPr lang="en-US" sz="2800" dirty="0" smtClean="0"/>
              <a:t>Developing the young generations</a:t>
            </a:r>
          </a:p>
          <a:p>
            <a:pPr marL="285750" indent="-285750">
              <a:spcBef>
                <a:spcPts val="1200"/>
              </a:spcBef>
            </a:pPr>
            <a:r>
              <a:rPr lang="en-US" sz="2800" dirty="0" smtClean="0"/>
              <a:t>Creating Entrepreneurs</a:t>
            </a:r>
          </a:p>
          <a:p>
            <a:pPr marL="285750" indent="-285750">
              <a:spcBef>
                <a:spcPts val="1200"/>
              </a:spcBef>
            </a:pPr>
            <a:r>
              <a:rPr lang="en-US" sz="2800" dirty="0" smtClean="0"/>
              <a:t>Empowering People</a:t>
            </a:r>
          </a:p>
          <a:p>
            <a:pPr marL="285750" indent="-285750">
              <a:spcBef>
                <a:spcPts val="1200"/>
              </a:spcBef>
            </a:pPr>
            <a:r>
              <a:rPr lang="en-US" sz="2800" dirty="0" smtClean="0"/>
              <a:t>Developing competent human resources</a:t>
            </a:r>
          </a:p>
          <a:p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982094" y="228812"/>
            <a:ext cx="2501182" cy="766794"/>
            <a:chOff x="4708478" y="163771"/>
            <a:chExt cx="2797791" cy="805218"/>
          </a:xfrm>
        </p:grpSpPr>
        <p:sp>
          <p:nvSpPr>
            <p:cNvPr id="22" name="Rectangle 21"/>
            <p:cNvSpPr/>
            <p:nvPr/>
          </p:nvSpPr>
          <p:spPr>
            <a:xfrm>
              <a:off x="4708478" y="163771"/>
              <a:ext cx="27977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I:\Backup Old data -E Drive\GUB\Back up D\Daffdoil Logo\Daffodil-Group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936" y="204715"/>
              <a:ext cx="2624445" cy="70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79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399795"/>
            <a:ext cx="5946250" cy="54000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Effort to Reach My Vision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2" descr="C:\Users\diu\Desktop\PPT Photo\Innauguration of Entrepreneurship Ex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0" y="1210883"/>
            <a:ext cx="3974757" cy="20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iu\Desktop\PPT Photo\FAH_38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8534" r="4656" b="25827"/>
          <a:stretch/>
        </p:blipFill>
        <p:spPr bwMode="auto">
          <a:xfrm>
            <a:off x="4585645" y="3538653"/>
            <a:ext cx="3889611" cy="19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iu\Desktop\PPT Photo\free lapt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88" y="1300206"/>
            <a:ext cx="3185836" cy="19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140" y="3538653"/>
            <a:ext cx="39747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Creating </a:t>
            </a:r>
            <a:r>
              <a:rPr lang="en-US" sz="1700" b="1" dirty="0"/>
              <a:t>2000 Entrepreneur </a:t>
            </a:r>
            <a:r>
              <a:rPr lang="en-US" sz="1700" dirty="0"/>
              <a:t>project as DCCI </a:t>
            </a:r>
            <a:r>
              <a:rPr lang="en-US" sz="1700" dirty="0"/>
              <a:t>President</a:t>
            </a:r>
            <a:endParaRPr 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568140" y="4534939"/>
            <a:ext cx="39747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dirty="0"/>
              <a:t>Collaborative effort for </a:t>
            </a:r>
            <a:r>
              <a:rPr lang="en-US" sz="1700" b="1" dirty="0"/>
              <a:t>internationalization of Education 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2026" y="1210883"/>
            <a:ext cx="2784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dirty="0"/>
              <a:t>Introduced </a:t>
            </a:r>
            <a:r>
              <a:rPr lang="en-US" sz="1700" b="1" dirty="0"/>
              <a:t>One Student, One Laptop</a:t>
            </a:r>
            <a:r>
              <a:rPr lang="en-US" sz="1700" dirty="0"/>
              <a:t> </a:t>
            </a:r>
            <a:r>
              <a:rPr lang="en-US" sz="1700" dirty="0" smtClean="0"/>
              <a:t>project</a:t>
            </a:r>
            <a:endParaRPr lang="en-US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5152026" y="1942833"/>
            <a:ext cx="2784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dirty="0"/>
              <a:t>Introduced </a:t>
            </a:r>
            <a:r>
              <a:rPr lang="en-US" sz="1700" b="1" dirty="0"/>
              <a:t>“Vocation Training for</a:t>
            </a:r>
            <a:endParaRPr lang="en-US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5152026" y="2738160"/>
            <a:ext cx="2784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Initiated </a:t>
            </a:r>
            <a:r>
              <a:rPr lang="en-US" sz="1600" b="1" dirty="0"/>
              <a:t>“ICT Scholarship for Generation”</a:t>
            </a:r>
            <a:r>
              <a:rPr lang="en-US" sz="1600" dirty="0"/>
              <a:t>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598089" y="3501593"/>
            <a:ext cx="3185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“Promoting Computer Literacy Amongst Women for Self Employment</a:t>
            </a:r>
            <a:r>
              <a:rPr lang="en-US" sz="1600" b="1" dirty="0"/>
              <a:t>”</a:t>
            </a:r>
            <a:r>
              <a:rPr lang="en-US" sz="1600" dirty="0"/>
              <a:t> </a:t>
            </a:r>
            <a:r>
              <a:rPr lang="en-US" sz="1600" dirty="0"/>
              <a:t>with Ministry of Women &amp; Children Affairs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98089" y="4702596"/>
            <a:ext cx="3185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Working </a:t>
            </a:r>
            <a:r>
              <a:rPr lang="en-US" sz="1600" dirty="0"/>
              <a:t>with Government initiative under </a:t>
            </a:r>
            <a:r>
              <a:rPr lang="en-US" sz="1600" b="1" dirty="0" smtClean="0"/>
              <a:t>Public/Private </a:t>
            </a:r>
            <a:r>
              <a:rPr lang="en-US" sz="1600" b="1" dirty="0"/>
              <a:t>partnership</a:t>
            </a:r>
            <a:r>
              <a:rPr lang="en-US" sz="1600" dirty="0"/>
              <a:t> model.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1004</Words>
  <Application>Microsoft Office PowerPoint</Application>
  <PresentationFormat>Custom</PresentationFormat>
  <Paragraphs>145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Academic Literature 16x9</vt:lpstr>
      <vt:lpstr>Md. Sabur khan</vt:lpstr>
      <vt:lpstr>The reason for choosing business career?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Effort to Reach My Vision</vt:lpstr>
      <vt:lpstr>Effort in ICT Sector Development</vt:lpstr>
      <vt:lpstr>Some of My Best Projects Which I lead</vt:lpstr>
      <vt:lpstr>My Social Position</vt:lpstr>
      <vt:lpstr>My  Awards</vt:lpstr>
      <vt:lpstr>My  Awards</vt:lpstr>
      <vt:lpstr>My  Recognition</vt:lpstr>
      <vt:lpstr>My Publications</vt:lpstr>
      <vt:lpstr>My Commitment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diu</dc:creator>
  <cp:lastModifiedBy>diu</cp:lastModifiedBy>
  <cp:revision>44</cp:revision>
  <dcterms:created xsi:type="dcterms:W3CDTF">2014-04-17T22:28:38Z</dcterms:created>
  <dcterms:modified xsi:type="dcterms:W3CDTF">2014-09-27T22:31:57Z</dcterms:modified>
</cp:coreProperties>
</file>