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y="5143500" cx="9144000"/>
  <p:notesSz cx="6858000" cy="9144000"/>
  <p:embeddedFontLst>
    <p:embeddedFont>
      <p:font typeface="Roboto Black"/>
      <p:bold r:id="rId44"/>
      <p:boldItalic r:id="rId45"/>
    </p:embeddedFont>
    <p:embeddedFont>
      <p:font typeface="Roboto"/>
      <p:regular r:id="rId46"/>
      <p:bold r:id="rId47"/>
      <p:italic r:id="rId48"/>
      <p:boldItalic r:id="rId49"/>
    </p:embeddedFont>
    <p:embeddedFont>
      <p:font typeface="Roboto Medium"/>
      <p:regular r:id="rId50"/>
      <p:bold r:id="rId51"/>
      <p:italic r:id="rId52"/>
      <p:boldItalic r:id="rId53"/>
    </p:embeddedFont>
    <p:embeddedFont>
      <p:font typeface="Fredoka One"/>
      <p:regular r:id="rId54"/>
    </p:embeddedFont>
    <p:embeddedFont>
      <p:font typeface="Arial Narrow"/>
      <p:regular r:id="rId55"/>
      <p:bold r:id="rId56"/>
      <p:italic r:id="rId57"/>
      <p:boldItalic r:id="rId58"/>
    </p:embeddedFont>
    <p:embeddedFont>
      <p:font typeface="Proxima Nova Extrabold"/>
      <p:bold r:id="rId59"/>
    </p:embeddedFont>
    <p:embeddedFont>
      <p:font typeface="Oswald SemiBold"/>
      <p:regular r:id="rId60"/>
      <p:bold r:id="rId61"/>
    </p:embeddedFont>
    <p:embeddedFont>
      <p:font typeface="Oswald"/>
      <p:regular r:id="rId62"/>
      <p:bold r:id="rId63"/>
    </p:embeddedFont>
    <p:embeddedFont>
      <p:font typeface="Alfa Slab One"/>
      <p:regular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font" Target="fonts/RobotoBlack-bold.fntdata"/><Relationship Id="rId43" Type="http://schemas.openxmlformats.org/officeDocument/2006/relationships/slide" Target="slides/slide36.xml"/><Relationship Id="rId46" Type="http://schemas.openxmlformats.org/officeDocument/2006/relationships/font" Target="fonts/Roboto-regular.fntdata"/><Relationship Id="rId45" Type="http://schemas.openxmlformats.org/officeDocument/2006/relationships/font" Target="fonts/RobotoBlack-bold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Oswald-regular.fntdata"/><Relationship Id="rId61" Type="http://schemas.openxmlformats.org/officeDocument/2006/relationships/font" Target="fonts/OswaldSemiBold-bold.fntdata"/><Relationship Id="rId20" Type="http://schemas.openxmlformats.org/officeDocument/2006/relationships/slide" Target="slides/slide13.xml"/><Relationship Id="rId64" Type="http://schemas.openxmlformats.org/officeDocument/2006/relationships/font" Target="fonts/AlfaSlabOne-regular.fntdata"/><Relationship Id="rId63" Type="http://schemas.openxmlformats.org/officeDocument/2006/relationships/font" Target="fonts/Oswald-bold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OswaldSemiBold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RobotoMedium-bold.fntdata"/><Relationship Id="rId50" Type="http://schemas.openxmlformats.org/officeDocument/2006/relationships/font" Target="fonts/RobotoMedium-regular.fntdata"/><Relationship Id="rId53" Type="http://schemas.openxmlformats.org/officeDocument/2006/relationships/font" Target="fonts/RobotoMedium-boldItalic.fntdata"/><Relationship Id="rId52" Type="http://schemas.openxmlformats.org/officeDocument/2006/relationships/font" Target="fonts/RobotoMedium-italic.fntdata"/><Relationship Id="rId11" Type="http://schemas.openxmlformats.org/officeDocument/2006/relationships/slide" Target="slides/slide4.xml"/><Relationship Id="rId55" Type="http://schemas.openxmlformats.org/officeDocument/2006/relationships/font" Target="fonts/ArialNarrow-regular.fntdata"/><Relationship Id="rId10" Type="http://schemas.openxmlformats.org/officeDocument/2006/relationships/slide" Target="slides/slide3.xml"/><Relationship Id="rId54" Type="http://schemas.openxmlformats.org/officeDocument/2006/relationships/font" Target="fonts/FredokaOne-regular.fntdata"/><Relationship Id="rId13" Type="http://schemas.openxmlformats.org/officeDocument/2006/relationships/slide" Target="slides/slide6.xml"/><Relationship Id="rId57" Type="http://schemas.openxmlformats.org/officeDocument/2006/relationships/font" Target="fonts/ArialNarrow-italic.fntdata"/><Relationship Id="rId12" Type="http://schemas.openxmlformats.org/officeDocument/2006/relationships/slide" Target="slides/slide5.xml"/><Relationship Id="rId56" Type="http://schemas.openxmlformats.org/officeDocument/2006/relationships/font" Target="fonts/ArialNarrow-bold.fntdata"/><Relationship Id="rId15" Type="http://schemas.openxmlformats.org/officeDocument/2006/relationships/slide" Target="slides/slide8.xml"/><Relationship Id="rId59" Type="http://schemas.openxmlformats.org/officeDocument/2006/relationships/font" Target="fonts/ProximaNovaExtrabold-bold.fntdata"/><Relationship Id="rId14" Type="http://schemas.openxmlformats.org/officeDocument/2006/relationships/slide" Target="slides/slide7.xml"/><Relationship Id="rId58" Type="http://schemas.openxmlformats.org/officeDocument/2006/relationships/font" Target="fonts/ArialNarrow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a631fb011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a631fb011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a631fb011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a631fb011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a631fb011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a631fb011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a631fb011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a631fb011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a631fb011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a631fb01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a631fb011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a631fb011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a631fb011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a631fb011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a631fb011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a631fb011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a631fb011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a631fb011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a631fb011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a631fb011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a42d8f019_0_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4a42d8f01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a7e1b42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a7e1b42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a7e1b423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a7e1b423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a7e1b423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a7e1b423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a7e1b423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a7e1b423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b7391fe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4b7391fe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a631fb011_0_6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4a631fb011_0_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a631fb011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a631fb011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a631fb011_0_5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4a631fb011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a631fb011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a631fb011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9f9993f52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9f9993f52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9d20671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9d20671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9f9993f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9f9993f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9f9993f52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49f9993f52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9f9993f52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49f9993f52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49f9993f52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49f9993f52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4a631fb011_0_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4a631fb011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4a631fb011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4a631fb011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4a631fb011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4a631fb011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99767c0f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99767c0f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a631fb0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a631fb0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a631fb01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a631fb01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a631fb011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a631fb01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a631fb011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a631fb011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a631fb011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a631fb011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35" name="Google Shape;13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93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2.jpg"/><Relationship Id="rId4" Type="http://schemas.openxmlformats.org/officeDocument/2006/relationships/image" Target="../media/image93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youtube.com/watch?v=H50ytGRynZ4" TargetMode="External"/><Relationship Id="rId4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11.jpg"/><Relationship Id="rId6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Relationship Id="rId4" Type="http://schemas.openxmlformats.org/officeDocument/2006/relationships/image" Target="../media/image1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Relationship Id="rId4" Type="http://schemas.openxmlformats.org/officeDocument/2006/relationships/image" Target="../media/image21.jpg"/><Relationship Id="rId5" Type="http://schemas.openxmlformats.org/officeDocument/2006/relationships/image" Target="../media/image90.jpg"/><Relationship Id="rId6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Relationship Id="rId4" Type="http://schemas.openxmlformats.org/officeDocument/2006/relationships/image" Target="../media/image28.png"/><Relationship Id="rId11" Type="http://schemas.openxmlformats.org/officeDocument/2006/relationships/image" Target="../media/image25.png"/><Relationship Id="rId10" Type="http://schemas.openxmlformats.org/officeDocument/2006/relationships/image" Target="../media/image27.png"/><Relationship Id="rId9" Type="http://schemas.openxmlformats.org/officeDocument/2006/relationships/image" Target="../media/image29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jpg"/><Relationship Id="rId10" Type="http://schemas.openxmlformats.org/officeDocument/2006/relationships/image" Target="../media/image72.jpg"/><Relationship Id="rId13" Type="http://schemas.openxmlformats.org/officeDocument/2006/relationships/image" Target="../media/image38.jpg"/><Relationship Id="rId1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jpg"/><Relationship Id="rId4" Type="http://schemas.openxmlformats.org/officeDocument/2006/relationships/image" Target="../media/image34.png"/><Relationship Id="rId9" Type="http://schemas.openxmlformats.org/officeDocument/2006/relationships/image" Target="../media/image41.jpg"/><Relationship Id="rId5" Type="http://schemas.openxmlformats.org/officeDocument/2006/relationships/image" Target="../media/image35.png"/><Relationship Id="rId6" Type="http://schemas.openxmlformats.org/officeDocument/2006/relationships/image" Target="../media/image37.jpg"/><Relationship Id="rId7" Type="http://schemas.openxmlformats.org/officeDocument/2006/relationships/image" Target="../media/image50.png"/><Relationship Id="rId8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9.jpg"/></Relationships>
</file>

<file path=ppt/slides/_rels/slide31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g"/><Relationship Id="rId4" Type="http://schemas.openxmlformats.org/officeDocument/2006/relationships/image" Target="../media/image47.jpg"/><Relationship Id="rId9" Type="http://schemas.openxmlformats.org/officeDocument/2006/relationships/image" Target="../media/image57.png"/><Relationship Id="rId5" Type="http://schemas.openxmlformats.org/officeDocument/2006/relationships/image" Target="../media/image36.png"/><Relationship Id="rId6" Type="http://schemas.openxmlformats.org/officeDocument/2006/relationships/image" Target="../media/image87.png"/><Relationship Id="rId7" Type="http://schemas.openxmlformats.org/officeDocument/2006/relationships/image" Target="../media/image43.png"/><Relationship Id="rId8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11" Type="http://schemas.openxmlformats.org/officeDocument/2006/relationships/image" Target="../media/image54.png"/><Relationship Id="rId22" Type="http://schemas.openxmlformats.org/officeDocument/2006/relationships/image" Target="../media/image68.png"/><Relationship Id="rId10" Type="http://schemas.openxmlformats.org/officeDocument/2006/relationships/image" Target="../media/image58.png"/><Relationship Id="rId21" Type="http://schemas.openxmlformats.org/officeDocument/2006/relationships/image" Target="../media/image62.png"/><Relationship Id="rId13" Type="http://schemas.openxmlformats.org/officeDocument/2006/relationships/image" Target="../media/image53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9.jpg"/><Relationship Id="rId4" Type="http://schemas.openxmlformats.org/officeDocument/2006/relationships/image" Target="../media/image52.png"/><Relationship Id="rId9" Type="http://schemas.openxmlformats.org/officeDocument/2006/relationships/image" Target="../media/image51.png"/><Relationship Id="rId15" Type="http://schemas.openxmlformats.org/officeDocument/2006/relationships/image" Target="../media/image66.png"/><Relationship Id="rId14" Type="http://schemas.openxmlformats.org/officeDocument/2006/relationships/image" Target="../media/image55.png"/><Relationship Id="rId17" Type="http://schemas.openxmlformats.org/officeDocument/2006/relationships/image" Target="../media/image76.png"/><Relationship Id="rId16" Type="http://schemas.openxmlformats.org/officeDocument/2006/relationships/image" Target="../media/image61.png"/><Relationship Id="rId5" Type="http://schemas.openxmlformats.org/officeDocument/2006/relationships/image" Target="../media/image46.png"/><Relationship Id="rId19" Type="http://schemas.openxmlformats.org/officeDocument/2006/relationships/image" Target="../media/image65.png"/><Relationship Id="rId6" Type="http://schemas.openxmlformats.org/officeDocument/2006/relationships/image" Target="../media/image56.png"/><Relationship Id="rId18" Type="http://schemas.openxmlformats.org/officeDocument/2006/relationships/image" Target="../media/image70.png"/><Relationship Id="rId7" Type="http://schemas.openxmlformats.org/officeDocument/2006/relationships/image" Target="../media/image59.png"/><Relationship Id="rId8" Type="http://schemas.openxmlformats.org/officeDocument/2006/relationships/image" Target="../media/image74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2.png"/><Relationship Id="rId10" Type="http://schemas.openxmlformats.org/officeDocument/2006/relationships/image" Target="../media/image81.png"/><Relationship Id="rId12" Type="http://schemas.openxmlformats.org/officeDocument/2006/relationships/image" Target="../media/image75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7.png"/><Relationship Id="rId4" Type="http://schemas.openxmlformats.org/officeDocument/2006/relationships/image" Target="../media/image86.png"/><Relationship Id="rId9" Type="http://schemas.openxmlformats.org/officeDocument/2006/relationships/image" Target="../media/image77.png"/><Relationship Id="rId5" Type="http://schemas.openxmlformats.org/officeDocument/2006/relationships/image" Target="../media/image69.png"/><Relationship Id="rId6" Type="http://schemas.openxmlformats.org/officeDocument/2006/relationships/image" Target="../media/image91.png"/><Relationship Id="rId7" Type="http://schemas.openxmlformats.org/officeDocument/2006/relationships/image" Target="../media/image71.gif"/><Relationship Id="rId8" Type="http://schemas.openxmlformats.org/officeDocument/2006/relationships/image" Target="../media/image8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Relationship Id="rId4" Type="http://schemas.openxmlformats.org/officeDocument/2006/relationships/image" Target="../media/image94.gif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3.jpg"/><Relationship Id="rId4" Type="http://schemas.openxmlformats.org/officeDocument/2006/relationships/image" Target="../media/image9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93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/>
          <p:nvPr/>
        </p:nvSpPr>
        <p:spPr>
          <a:xfrm flipH="1">
            <a:off x="4500500" y="24975"/>
            <a:ext cx="601500" cy="3797100"/>
          </a:xfrm>
          <a:prstGeom prst="rect">
            <a:avLst/>
          </a:prstGeom>
          <a:solidFill>
            <a:srgbClr val="000000">
              <a:alpha val="3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4975"/>
            <a:ext cx="9144000" cy="38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7"/>
          <p:cNvSpPr/>
          <p:nvPr/>
        </p:nvSpPr>
        <p:spPr>
          <a:xfrm>
            <a:off x="14600" y="3797100"/>
            <a:ext cx="9144000" cy="134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7"/>
          <p:cNvSpPr txBox="1"/>
          <p:nvPr/>
        </p:nvSpPr>
        <p:spPr>
          <a:xfrm>
            <a:off x="114100" y="-24975"/>
            <a:ext cx="8891100" cy="3797100"/>
          </a:xfrm>
          <a:prstGeom prst="rect">
            <a:avLst/>
          </a:prstGeom>
          <a:solidFill>
            <a:srgbClr val="20124D">
              <a:alpha val="39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MODERN TOURISM INDUSTRY </a:t>
            </a:r>
            <a:endParaRPr sz="54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&amp;</a:t>
            </a:r>
            <a:endParaRPr sz="54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ENTREPRENEURSHIP</a:t>
            </a:r>
            <a:endParaRPr sz="54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descr="Related image" id="148" name="Google Shape;14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525" y="3878837"/>
            <a:ext cx="1182925" cy="118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/>
          <p:nvPr/>
        </p:nvSpPr>
        <p:spPr>
          <a:xfrm>
            <a:off x="2934900" y="3797100"/>
            <a:ext cx="6209100" cy="13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Mr. Md. Sabur Khan </a:t>
            </a:r>
            <a:endParaRPr sz="1200"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Chairman, BoT, </a:t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600" u="none" cap="none" strike="noStrike">
                <a:solidFill>
                  <a:srgbClr val="39B54A"/>
                </a:solidFill>
                <a:latin typeface="Calibri"/>
                <a:ea typeface="Calibri"/>
                <a:cs typeface="Calibri"/>
                <a:sym typeface="Calibri"/>
              </a:rPr>
              <a:t>Daffodil</a:t>
            </a:r>
            <a:r>
              <a:rPr b="1" i="1" lang="en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" sz="2600" u="none" cap="none" strike="noStrike">
                <a:solidFill>
                  <a:srgbClr val="656669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b="1" i="1" lang="en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" sz="2600" u="none" cap="none" strike="noStrike">
                <a:solidFill>
                  <a:srgbClr val="0C4DA2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endParaRPr b="0" i="0" sz="3000" u="none" cap="none" strike="noStrike">
              <a:solidFill>
                <a:srgbClr val="0C4DA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6"/>
          <p:cNvSpPr txBox="1"/>
          <p:nvPr/>
        </p:nvSpPr>
        <p:spPr>
          <a:xfrm>
            <a:off x="1143600" y="72603"/>
            <a:ext cx="68568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latin typeface="Roboto Black"/>
                <a:ea typeface="Roboto Black"/>
                <a:cs typeface="Roboto Black"/>
                <a:sym typeface="Roboto Black"/>
              </a:rPr>
              <a:t>100K Flights</a:t>
            </a:r>
            <a:endParaRPr sz="7600"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000000"/>
            </a:gs>
            <a:gs pos="32000">
              <a:srgbClr val="201809"/>
            </a:gs>
            <a:gs pos="36000">
              <a:srgbClr val="30240E"/>
            </a:gs>
            <a:gs pos="43000">
              <a:srgbClr val="403012"/>
            </a:gs>
            <a:gs pos="49000">
              <a:srgbClr val="805F24"/>
            </a:gs>
            <a:gs pos="55000">
              <a:srgbClr val="FFBD48"/>
            </a:gs>
            <a:gs pos="100000">
              <a:srgbClr val="FFBD48"/>
            </a:gs>
          </a:gsLst>
          <a:lin ang="5400012" scaled="0"/>
        </a:gra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7"/>
          <p:cNvPicPr preferRelativeResize="0"/>
          <p:nvPr/>
        </p:nvPicPr>
        <p:blipFill rotWithShape="1">
          <a:blip r:embed="rId3">
            <a:alphaModFix/>
          </a:blip>
          <a:srcRect b="35687" l="0" r="0" t="33611"/>
          <a:stretch/>
        </p:blipFill>
        <p:spPr>
          <a:xfrm>
            <a:off x="408725" y="2959025"/>
            <a:ext cx="8538399" cy="21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7"/>
          <p:cNvSpPr txBox="1"/>
          <p:nvPr/>
        </p:nvSpPr>
        <p:spPr>
          <a:xfrm>
            <a:off x="0" y="175"/>
            <a:ext cx="9144000" cy="269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400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rPr>
              <a:t>23</a:t>
            </a:r>
            <a:r>
              <a:rPr lang="en" sz="12400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rPr>
              <a:t>+</a:t>
            </a:r>
            <a:r>
              <a:rPr lang="en" sz="11600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sz="11600">
              <a:solidFill>
                <a:schemeClr val="accent6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8FAFF"/>
                </a:solidFill>
                <a:latin typeface="Roboto Black"/>
                <a:ea typeface="Roboto Black"/>
                <a:cs typeface="Roboto Black"/>
                <a:sym typeface="Roboto Black"/>
              </a:rPr>
              <a:t>Million Visitors on</a:t>
            </a:r>
            <a:endParaRPr sz="5000">
              <a:solidFill>
                <a:srgbClr val="F8FA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21" name="Google Shape;221;p47"/>
          <p:cNvPicPr preferRelativeResize="0"/>
          <p:nvPr/>
        </p:nvPicPr>
        <p:blipFill rotWithShape="1">
          <a:blip r:embed="rId4">
            <a:alphaModFix/>
          </a:blip>
          <a:srcRect b="20849" l="33644" r="33684" t="21041"/>
          <a:stretch/>
        </p:blipFill>
        <p:spPr>
          <a:xfrm>
            <a:off x="0" y="0"/>
            <a:ext cx="1192325" cy="119252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7"/>
          <p:cNvSpPr txBox="1"/>
          <p:nvPr/>
        </p:nvSpPr>
        <p:spPr>
          <a:xfrm>
            <a:off x="170305" y="470113"/>
            <a:ext cx="8517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9CDE9"/>
                </a:solidFill>
                <a:latin typeface="Impact"/>
                <a:ea typeface="Impact"/>
                <a:cs typeface="Impact"/>
                <a:sym typeface="Impact"/>
              </a:rPr>
              <a:t>In 24 Hours</a:t>
            </a:r>
            <a:endParaRPr sz="1200">
              <a:solidFill>
                <a:srgbClr val="B9CDE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8"/>
          <p:cNvSpPr txBox="1"/>
          <p:nvPr/>
        </p:nvSpPr>
        <p:spPr>
          <a:xfrm>
            <a:off x="5189975" y="100"/>
            <a:ext cx="3852900" cy="34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D9D9D9"/>
                </a:solidFill>
                <a:latin typeface="Roboto Black"/>
                <a:ea typeface="Roboto Black"/>
                <a:cs typeface="Roboto Black"/>
                <a:sym typeface="Roboto Black"/>
              </a:rPr>
              <a:t>73K</a:t>
            </a:r>
            <a:r>
              <a:rPr lang="en" sz="6000">
                <a:solidFill>
                  <a:srgbClr val="D9D9D9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sz="6000">
              <a:solidFill>
                <a:srgbClr val="D9D9D9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D9D9D9"/>
                </a:solidFill>
                <a:latin typeface="Roboto Black"/>
                <a:ea typeface="Roboto Black"/>
                <a:cs typeface="Roboto Black"/>
                <a:sym typeface="Roboto Black"/>
              </a:rPr>
              <a:t>People Cruising</a:t>
            </a:r>
            <a:endParaRPr sz="6000">
              <a:solidFill>
                <a:srgbClr val="D9D9D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9"/>
          <p:cNvPicPr preferRelativeResize="0"/>
          <p:nvPr/>
        </p:nvPicPr>
        <p:blipFill rotWithShape="1">
          <a:blip r:embed="rId3">
            <a:alphaModFix/>
          </a:blip>
          <a:srcRect b="2707" l="0" r="0" t="12932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9"/>
          <p:cNvSpPr txBox="1"/>
          <p:nvPr/>
        </p:nvSpPr>
        <p:spPr>
          <a:xfrm rot="-114">
            <a:off x="0" y="29"/>
            <a:ext cx="9042900" cy="22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D9D9D9"/>
                </a:solidFill>
                <a:latin typeface="Roboto Black"/>
                <a:ea typeface="Roboto Black"/>
                <a:cs typeface="Roboto Black"/>
                <a:sym typeface="Roboto Black"/>
              </a:rPr>
              <a:t>2+ Billion GDS Transaction</a:t>
            </a:r>
            <a:endParaRPr sz="6000">
              <a:solidFill>
                <a:srgbClr val="D9D9D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0"/>
          <p:cNvPicPr preferRelativeResize="0"/>
          <p:nvPr/>
        </p:nvPicPr>
        <p:blipFill rotWithShape="1">
          <a:blip r:embed="rId3">
            <a:alphaModFix/>
          </a:blip>
          <a:srcRect b="8048" l="0" r="0" t="7584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50"/>
          <p:cNvSpPr txBox="1"/>
          <p:nvPr/>
        </p:nvSpPr>
        <p:spPr>
          <a:xfrm>
            <a:off x="0" y="1384515"/>
            <a:ext cx="4029900" cy="25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D9D9D9"/>
                </a:solidFill>
                <a:latin typeface="Roboto Black"/>
                <a:ea typeface="Roboto Black"/>
                <a:cs typeface="Roboto Black"/>
                <a:sym typeface="Roboto Black"/>
              </a:rPr>
              <a:t>$2.52 Billion</a:t>
            </a:r>
            <a:endParaRPr sz="4800">
              <a:solidFill>
                <a:srgbClr val="D9D9D9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9D9D9"/>
                </a:solidFill>
                <a:latin typeface="Roboto Black"/>
                <a:ea typeface="Roboto Black"/>
                <a:cs typeface="Roboto Black"/>
                <a:sym typeface="Roboto Black"/>
              </a:rPr>
              <a:t>Tourists Spending on Retail</a:t>
            </a:r>
            <a:endParaRPr sz="3200">
              <a:solidFill>
                <a:srgbClr val="D9D9D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1"/>
          <p:cNvPicPr preferRelativeResize="0"/>
          <p:nvPr/>
        </p:nvPicPr>
        <p:blipFill rotWithShape="1">
          <a:blip r:embed="rId3">
            <a:alphaModFix/>
          </a:blip>
          <a:srcRect b="13505" l="0" r="0" t="2134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1"/>
          <p:cNvSpPr txBox="1"/>
          <p:nvPr/>
        </p:nvSpPr>
        <p:spPr>
          <a:xfrm rot="-113">
            <a:off x="0" y="10"/>
            <a:ext cx="9144000" cy="1910100"/>
          </a:xfrm>
          <a:prstGeom prst="rect">
            <a:avLst/>
          </a:prstGeom>
          <a:solidFill>
            <a:srgbClr val="ECECEC">
              <a:alpha val="61630"/>
            </a:srgbClr>
          </a:solidFill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latin typeface="Roboto Black"/>
                <a:ea typeface="Roboto Black"/>
                <a:cs typeface="Roboto Black"/>
                <a:sym typeface="Roboto Black"/>
              </a:rPr>
              <a:t>1+ Billion</a:t>
            </a:r>
            <a:endParaRPr sz="6400"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Roboto Black"/>
                <a:ea typeface="Roboto Black"/>
                <a:cs typeface="Roboto Black"/>
                <a:sym typeface="Roboto Black"/>
              </a:rPr>
              <a:t>Credit Card Transaction</a:t>
            </a:r>
            <a:endParaRPr sz="4800"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000000"/>
            </a:gs>
            <a:gs pos="29000">
              <a:srgbClr val="401718"/>
            </a:gs>
            <a:gs pos="42000">
              <a:srgbClr val="802D30"/>
            </a:gs>
            <a:gs pos="55000">
              <a:srgbClr val="FF5A60"/>
            </a:gs>
            <a:gs pos="100000">
              <a:srgbClr val="FF5A60"/>
            </a:gs>
          </a:gsLst>
          <a:lin ang="0" scaled="0"/>
        </a:gra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2"/>
          <p:cNvPicPr preferRelativeResize="0"/>
          <p:nvPr/>
        </p:nvPicPr>
        <p:blipFill rotWithShape="1">
          <a:blip r:embed="rId3">
            <a:alphaModFix/>
          </a:blip>
          <a:srcRect b="0" l="23263" r="21791" t="0"/>
          <a:stretch/>
        </p:blipFill>
        <p:spPr>
          <a:xfrm>
            <a:off x="4942460" y="0"/>
            <a:ext cx="4236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2"/>
          <p:cNvSpPr txBox="1"/>
          <p:nvPr/>
        </p:nvSpPr>
        <p:spPr>
          <a:xfrm>
            <a:off x="0" y="167"/>
            <a:ext cx="5438400" cy="4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400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rPr>
              <a:t>14+</a:t>
            </a:r>
            <a:r>
              <a:rPr lang="en" sz="11600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sz="11600">
              <a:solidFill>
                <a:schemeClr val="accent6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8FAFF"/>
                </a:solidFill>
                <a:latin typeface="Roboto Black"/>
                <a:ea typeface="Roboto Black"/>
                <a:cs typeface="Roboto Black"/>
                <a:sym typeface="Roboto Black"/>
              </a:rPr>
              <a:t>Million Nights Booked</a:t>
            </a:r>
            <a:endParaRPr sz="5000">
              <a:solidFill>
                <a:srgbClr val="F8FA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53" name="Google Shape;253;p52"/>
          <p:cNvPicPr preferRelativeResize="0"/>
          <p:nvPr/>
        </p:nvPicPr>
        <p:blipFill rotWithShape="1">
          <a:blip r:embed="rId4">
            <a:alphaModFix/>
          </a:blip>
          <a:srcRect b="20849" l="33644" r="33684" t="21041"/>
          <a:stretch/>
        </p:blipFill>
        <p:spPr>
          <a:xfrm>
            <a:off x="174070" y="252220"/>
            <a:ext cx="851780" cy="85193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2"/>
          <p:cNvSpPr txBox="1"/>
          <p:nvPr/>
        </p:nvSpPr>
        <p:spPr>
          <a:xfrm>
            <a:off x="174080" y="1104150"/>
            <a:ext cx="8517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9CDE9"/>
                </a:solidFill>
                <a:latin typeface="Impact"/>
                <a:ea typeface="Impact"/>
                <a:cs typeface="Impact"/>
                <a:sym typeface="Impact"/>
              </a:rPr>
              <a:t>In 24 Hours</a:t>
            </a:r>
            <a:endParaRPr sz="1200">
              <a:solidFill>
                <a:srgbClr val="B9CDE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5" name="Google Shape;255;p52"/>
          <p:cNvSpPr txBox="1"/>
          <p:nvPr/>
        </p:nvSpPr>
        <p:spPr>
          <a:xfrm>
            <a:off x="0" y="4838900"/>
            <a:ext cx="50130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rgbClr val="FFFFFF"/>
                </a:solidFill>
              </a:rPr>
              <a:t>#Ref: World Travel and Tourism </a:t>
            </a:r>
            <a:r>
              <a:rPr i="1" lang="en" sz="700">
                <a:solidFill>
                  <a:srgbClr val="FFFFFF"/>
                </a:solidFill>
              </a:rPr>
              <a:t>Council</a:t>
            </a:r>
            <a:endParaRPr i="1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4"/>
          <p:cNvPicPr preferRelativeResize="0"/>
          <p:nvPr/>
        </p:nvPicPr>
        <p:blipFill rotWithShape="1">
          <a:blip r:embed="rId3">
            <a:alphaModFix/>
          </a:blip>
          <a:srcRect b="9214" l="0" r="8483" t="277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4"/>
          <p:cNvSpPr txBox="1"/>
          <p:nvPr/>
        </p:nvSpPr>
        <p:spPr>
          <a:xfrm>
            <a:off x="0" y="0"/>
            <a:ext cx="5598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4800">
                <a:solidFill>
                  <a:srgbClr val="333333"/>
                </a:solidFill>
                <a:latin typeface="Roboto Black"/>
                <a:ea typeface="Roboto Black"/>
                <a:cs typeface="Roboto Black"/>
                <a:sym typeface="Roboto Black"/>
              </a:rPr>
              <a:t>Do you find any </a:t>
            </a:r>
            <a:r>
              <a:rPr lang="en" sz="4800">
                <a:solidFill>
                  <a:srgbClr val="333333"/>
                </a:solidFill>
                <a:latin typeface="Roboto Black"/>
                <a:ea typeface="Roboto Black"/>
                <a:cs typeface="Roboto Black"/>
                <a:sym typeface="Roboto Black"/>
              </a:rPr>
              <a:t>Business </a:t>
            </a:r>
            <a:r>
              <a:rPr lang="en" sz="4800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IDEAS/ OPPORTUNITIES</a:t>
            </a:r>
            <a:r>
              <a:rPr lang="en" sz="4800">
                <a:solidFill>
                  <a:srgbClr val="333333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" sz="4800">
                <a:solidFill>
                  <a:srgbClr val="333333"/>
                </a:solidFill>
                <a:latin typeface="Roboto Black"/>
                <a:ea typeface="Roboto Black"/>
                <a:cs typeface="Roboto Black"/>
                <a:sym typeface="Roboto Black"/>
              </a:rPr>
              <a:t>o</a:t>
            </a:r>
            <a:r>
              <a:rPr lang="en" sz="4800">
                <a:solidFill>
                  <a:srgbClr val="333333"/>
                </a:solidFill>
                <a:latin typeface="Roboto Black"/>
                <a:ea typeface="Roboto Black"/>
                <a:cs typeface="Roboto Black"/>
                <a:sym typeface="Roboto Black"/>
              </a:rPr>
              <a:t>n </a:t>
            </a:r>
            <a:r>
              <a:rPr lang="en" sz="4800">
                <a:solidFill>
                  <a:srgbClr val="333333"/>
                </a:solidFill>
                <a:latin typeface="Roboto Black"/>
                <a:ea typeface="Roboto Black"/>
                <a:cs typeface="Roboto Black"/>
                <a:sym typeface="Roboto Black"/>
              </a:rPr>
              <a:t>Travel &amp; Tourism Industry???</a:t>
            </a:r>
            <a:endParaRPr sz="4800">
              <a:solidFill>
                <a:srgbClr val="33333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000000"/>
            </a:gs>
            <a:gs pos="29000">
              <a:srgbClr val="401718"/>
            </a:gs>
            <a:gs pos="42000">
              <a:srgbClr val="802D30"/>
            </a:gs>
            <a:gs pos="55000">
              <a:srgbClr val="FF5A60"/>
            </a:gs>
            <a:gs pos="100000">
              <a:srgbClr val="FF5A60"/>
            </a:gs>
          </a:gsLst>
          <a:lin ang="0" scaled="0"/>
        </a:gra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5"/>
          <p:cNvSpPr txBox="1"/>
          <p:nvPr/>
        </p:nvSpPr>
        <p:spPr>
          <a:xfrm>
            <a:off x="0" y="175"/>
            <a:ext cx="3553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Meet</a:t>
            </a:r>
            <a:endParaRPr sz="37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rPr>
              <a:t>OFO</a:t>
            </a:r>
            <a:endParaRPr sz="10000">
              <a:solidFill>
                <a:schemeClr val="accent6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billion-dollar Chinese Bike-Sharing </a:t>
            </a:r>
            <a:r>
              <a:rPr lang="en" sz="37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STARTUP</a:t>
            </a:r>
            <a:endParaRPr sz="37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descr="Official promotion video" id="272" name="Google Shape;272;p55" title="ofo Bicycle Sharing Servic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6200" y="532750"/>
            <a:ext cx="5437800" cy="407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5" y="0"/>
            <a:ext cx="914422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8"/>
          <p:cNvSpPr txBox="1"/>
          <p:nvPr/>
        </p:nvSpPr>
        <p:spPr>
          <a:xfrm>
            <a:off x="-125" y="509150"/>
            <a:ext cx="9144000" cy="4229100"/>
          </a:xfrm>
          <a:prstGeom prst="rect">
            <a:avLst/>
          </a:prstGeom>
          <a:solidFill>
            <a:srgbClr val="20124D">
              <a:alpha val="27060"/>
            </a:srgbClr>
          </a:solidFill>
          <a:ln>
            <a:noFill/>
          </a:ln>
          <a:effectLst>
            <a:outerShdw blurRad="44450" algn="ctr" dir="5400000" dist="27940">
              <a:srgbClr val="000000">
                <a:alpha val="317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Are you on the right track? </a:t>
            </a:r>
            <a:endParaRPr b="1" i="0" sz="4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Are you following the modern trends?</a:t>
            </a:r>
            <a:endParaRPr b="1" i="0" sz="4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" sz="6600" u="none" cap="none" strike="noStrike">
                <a:solidFill>
                  <a:srgbClr val="7EFFF3"/>
                </a:solidFill>
                <a:latin typeface="Arial Narrow"/>
                <a:ea typeface="Arial Narrow"/>
                <a:cs typeface="Arial Narrow"/>
                <a:sym typeface="Arial Narrow"/>
              </a:rPr>
              <a:t>What do you think</a:t>
            </a:r>
            <a:endParaRPr b="1" i="0" sz="6600" u="none" cap="none" strike="noStrike">
              <a:solidFill>
                <a:srgbClr val="7EFFF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" sz="6600" u="none" cap="none" strike="noStrike">
                <a:solidFill>
                  <a:srgbClr val="7EFFF3"/>
                </a:solidFill>
                <a:latin typeface="Alfa Slab One"/>
                <a:ea typeface="Alfa Slab One"/>
                <a:cs typeface="Alfa Slab One"/>
                <a:sym typeface="Alfa Slab One"/>
              </a:rPr>
              <a:t>?</a:t>
            </a:r>
            <a:endParaRPr b="1" i="0" sz="6600" u="none" cap="none" strike="noStrike">
              <a:solidFill>
                <a:srgbClr val="7EFFF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56"/>
          <p:cNvPicPr preferRelativeResize="0"/>
          <p:nvPr/>
        </p:nvPicPr>
        <p:blipFill rotWithShape="1">
          <a:blip r:embed="rId3">
            <a:alphaModFix/>
          </a:blip>
          <a:srcRect b="0" l="9509" r="9492" t="0"/>
          <a:stretch/>
        </p:blipFill>
        <p:spPr>
          <a:xfrm>
            <a:off x="6109075" y="2516075"/>
            <a:ext cx="2734200" cy="225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6"/>
          <p:cNvPicPr preferRelativeResize="0"/>
          <p:nvPr/>
        </p:nvPicPr>
        <p:blipFill rotWithShape="1">
          <a:blip r:embed="rId4">
            <a:alphaModFix/>
          </a:blip>
          <a:srcRect b="16673" l="0" r="0" t="0"/>
          <a:stretch/>
        </p:blipFill>
        <p:spPr>
          <a:xfrm>
            <a:off x="300775" y="0"/>
            <a:ext cx="8542499" cy="225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56"/>
          <p:cNvPicPr preferRelativeResize="0"/>
          <p:nvPr/>
        </p:nvPicPr>
        <p:blipFill rotWithShape="1">
          <a:blip r:embed="rId5">
            <a:alphaModFix/>
          </a:blip>
          <a:srcRect b="0" l="27135" r="33696" t="0"/>
          <a:stretch/>
        </p:blipFill>
        <p:spPr>
          <a:xfrm>
            <a:off x="3158075" y="2516075"/>
            <a:ext cx="2734200" cy="22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6"/>
          <p:cNvPicPr preferRelativeResize="0"/>
          <p:nvPr/>
        </p:nvPicPr>
        <p:blipFill rotWithShape="1">
          <a:blip r:embed="rId6">
            <a:alphaModFix/>
          </a:blip>
          <a:srcRect b="0" l="7773" r="25157" t="0"/>
          <a:stretch/>
        </p:blipFill>
        <p:spPr>
          <a:xfrm>
            <a:off x="300725" y="2516075"/>
            <a:ext cx="2680800" cy="225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56"/>
          <p:cNvSpPr txBox="1"/>
          <p:nvPr/>
        </p:nvSpPr>
        <p:spPr>
          <a:xfrm>
            <a:off x="300725" y="0"/>
            <a:ext cx="8542500" cy="2250600"/>
          </a:xfrm>
          <a:prstGeom prst="rect">
            <a:avLst/>
          </a:prstGeom>
          <a:solidFill>
            <a:srgbClr val="000000">
              <a:alpha val="748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00"/>
                </a:solidFill>
                <a:latin typeface="Roboto Black"/>
                <a:ea typeface="Roboto Black"/>
                <a:cs typeface="Roboto Black"/>
                <a:sym typeface="Roboto Black"/>
              </a:rPr>
              <a:t>Tourism Divide </a:t>
            </a:r>
            <a:endParaRPr sz="3600">
              <a:solidFill>
                <a:srgbClr val="FFFF0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00"/>
                </a:solidFill>
                <a:latin typeface="Roboto Black"/>
                <a:ea typeface="Roboto Black"/>
                <a:cs typeface="Roboto Black"/>
                <a:sym typeface="Roboto Black"/>
              </a:rPr>
              <a:t>by </a:t>
            </a:r>
            <a:endParaRPr sz="3600">
              <a:solidFill>
                <a:srgbClr val="FFFF0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00"/>
                </a:solidFill>
                <a:latin typeface="Roboto Black"/>
                <a:ea typeface="Roboto Black"/>
                <a:cs typeface="Roboto Black"/>
                <a:sym typeface="Roboto Black"/>
              </a:rPr>
              <a:t>UNWTO(World Tourism Organization)</a:t>
            </a:r>
            <a:endParaRPr sz="3600">
              <a:solidFill>
                <a:srgbClr val="FFFF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82" name="Google Shape;282;p56"/>
          <p:cNvSpPr txBox="1"/>
          <p:nvPr/>
        </p:nvSpPr>
        <p:spPr>
          <a:xfrm>
            <a:off x="300725" y="2516075"/>
            <a:ext cx="2680800" cy="2250600"/>
          </a:xfrm>
          <a:prstGeom prst="rect">
            <a:avLst/>
          </a:prstGeom>
          <a:solidFill>
            <a:srgbClr val="000000">
              <a:alpha val="282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Natural based tourism</a:t>
            </a:r>
            <a:endParaRPr sz="3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83" name="Google Shape;283;p56"/>
          <p:cNvSpPr txBox="1"/>
          <p:nvPr/>
        </p:nvSpPr>
        <p:spPr>
          <a:xfrm>
            <a:off x="3204921" y="2516075"/>
            <a:ext cx="2734200" cy="2250600"/>
          </a:xfrm>
          <a:prstGeom prst="rect">
            <a:avLst/>
          </a:prstGeom>
          <a:solidFill>
            <a:srgbClr val="000000">
              <a:alpha val="282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Cultural Based Tourism</a:t>
            </a:r>
            <a:endParaRPr sz="3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84" name="Google Shape;284;p56"/>
          <p:cNvSpPr txBox="1"/>
          <p:nvPr/>
        </p:nvSpPr>
        <p:spPr>
          <a:xfrm>
            <a:off x="6109084" y="2516075"/>
            <a:ext cx="2734200" cy="2250600"/>
          </a:xfrm>
          <a:prstGeom prst="rect">
            <a:avLst/>
          </a:prstGeom>
          <a:solidFill>
            <a:srgbClr val="000000">
              <a:alpha val="282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Special Interest Tourism</a:t>
            </a:r>
            <a:endParaRPr sz="3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41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7"/>
          <p:cNvSpPr txBox="1"/>
          <p:nvPr/>
        </p:nvSpPr>
        <p:spPr>
          <a:xfrm>
            <a:off x="0" y="0"/>
            <a:ext cx="3730200" cy="5143500"/>
          </a:xfrm>
          <a:prstGeom prst="rect">
            <a:avLst/>
          </a:prstGeom>
          <a:solidFill>
            <a:srgbClr val="000000">
              <a:alpha val="282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Natural based Tourism</a:t>
            </a:r>
            <a:endParaRPr sz="7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91" name="Google Shape;291;p57"/>
          <p:cNvSpPr/>
          <p:nvPr/>
        </p:nvSpPr>
        <p:spPr>
          <a:xfrm>
            <a:off x="3730350" y="131650"/>
            <a:ext cx="5413800" cy="894000"/>
          </a:xfrm>
          <a:prstGeom prst="rect">
            <a:avLst/>
          </a:prstGeom>
          <a:solidFill>
            <a:srgbClr val="5E000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00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Ecotourism</a:t>
            </a:r>
            <a:endParaRPr sz="3500">
              <a:solidFill>
                <a:srgbClr val="FFFF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92" name="Google Shape;292;p57"/>
          <p:cNvSpPr/>
          <p:nvPr/>
        </p:nvSpPr>
        <p:spPr>
          <a:xfrm>
            <a:off x="3730350" y="1121609"/>
            <a:ext cx="5413800" cy="894000"/>
          </a:xfrm>
          <a:prstGeom prst="rect">
            <a:avLst/>
          </a:prstGeom>
          <a:solidFill>
            <a:srgbClr val="5E000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00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Marine Ecotourism</a:t>
            </a:r>
            <a:endParaRPr sz="3500">
              <a:solidFill>
                <a:srgbClr val="FFFF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93" name="Google Shape;293;p57"/>
          <p:cNvSpPr/>
          <p:nvPr/>
        </p:nvSpPr>
        <p:spPr>
          <a:xfrm>
            <a:off x="3730350" y="3101526"/>
            <a:ext cx="5413800" cy="894000"/>
          </a:xfrm>
          <a:prstGeom prst="rect">
            <a:avLst/>
          </a:prstGeom>
          <a:solidFill>
            <a:srgbClr val="5E000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00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Agro-tourism</a:t>
            </a:r>
            <a:endParaRPr sz="3500">
              <a:solidFill>
                <a:srgbClr val="FFFF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94" name="Google Shape;294;p57"/>
          <p:cNvSpPr/>
          <p:nvPr/>
        </p:nvSpPr>
        <p:spPr>
          <a:xfrm>
            <a:off x="3730350" y="4091484"/>
            <a:ext cx="5413800" cy="894000"/>
          </a:xfrm>
          <a:prstGeom prst="rect">
            <a:avLst/>
          </a:prstGeom>
          <a:solidFill>
            <a:srgbClr val="5E000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00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Astrological Tourism</a:t>
            </a:r>
            <a:endParaRPr sz="3500">
              <a:solidFill>
                <a:srgbClr val="FFFF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95" name="Google Shape;295;p57"/>
          <p:cNvSpPr/>
          <p:nvPr/>
        </p:nvSpPr>
        <p:spPr>
          <a:xfrm>
            <a:off x="3730350" y="2111567"/>
            <a:ext cx="5413800" cy="894000"/>
          </a:xfrm>
          <a:prstGeom prst="rect">
            <a:avLst/>
          </a:prstGeom>
          <a:solidFill>
            <a:srgbClr val="5E000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00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Geo-Tourism</a:t>
            </a:r>
            <a:endParaRPr sz="3500">
              <a:solidFill>
                <a:srgbClr val="FFFF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8"/>
          <p:cNvPicPr preferRelativeResize="0"/>
          <p:nvPr/>
        </p:nvPicPr>
        <p:blipFill rotWithShape="1">
          <a:blip r:embed="rId3">
            <a:alphaModFix/>
          </a:blip>
          <a:srcRect b="0" l="9509" r="9492" t="0"/>
          <a:stretch/>
        </p:blipFill>
        <p:spPr>
          <a:xfrm>
            <a:off x="6109075" y="2516075"/>
            <a:ext cx="2734200" cy="225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8"/>
          <p:cNvPicPr preferRelativeResize="0"/>
          <p:nvPr/>
        </p:nvPicPr>
        <p:blipFill rotWithShape="1">
          <a:blip r:embed="rId4">
            <a:alphaModFix/>
          </a:blip>
          <a:srcRect b="0" l="15358" r="27292" t="0"/>
          <a:stretch/>
        </p:blipFill>
        <p:spPr>
          <a:xfrm>
            <a:off x="0" y="0"/>
            <a:ext cx="9144000" cy="514060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58"/>
          <p:cNvSpPr txBox="1"/>
          <p:nvPr/>
        </p:nvSpPr>
        <p:spPr>
          <a:xfrm>
            <a:off x="0" y="0"/>
            <a:ext cx="3730200" cy="5140500"/>
          </a:xfrm>
          <a:prstGeom prst="rect">
            <a:avLst/>
          </a:prstGeom>
          <a:solidFill>
            <a:srgbClr val="000000">
              <a:alpha val="282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Cultural Based Tourism</a:t>
            </a:r>
            <a:endParaRPr sz="7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03" name="Google Shape;303;p58"/>
          <p:cNvSpPr/>
          <p:nvPr/>
        </p:nvSpPr>
        <p:spPr>
          <a:xfrm>
            <a:off x="3730350" y="131650"/>
            <a:ext cx="5413800" cy="1515300"/>
          </a:xfrm>
          <a:prstGeom prst="rect">
            <a:avLst/>
          </a:prstGeom>
          <a:solidFill>
            <a:srgbClr val="20124D">
              <a:alpha val="391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accent6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Cultural and Traditional Tourism</a:t>
            </a:r>
            <a:endParaRPr sz="3700">
              <a:solidFill>
                <a:schemeClr val="accent6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04" name="Google Shape;304;p58"/>
          <p:cNvSpPr/>
          <p:nvPr/>
        </p:nvSpPr>
        <p:spPr>
          <a:xfrm>
            <a:off x="3730350" y="1809504"/>
            <a:ext cx="5413800" cy="1515300"/>
          </a:xfrm>
          <a:prstGeom prst="rect">
            <a:avLst/>
          </a:prstGeom>
          <a:solidFill>
            <a:srgbClr val="20124D">
              <a:alpha val="391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accent6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Historical Tourism</a:t>
            </a:r>
            <a:endParaRPr sz="3700">
              <a:solidFill>
                <a:schemeClr val="accent6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05" name="Google Shape;305;p58"/>
          <p:cNvSpPr/>
          <p:nvPr/>
        </p:nvSpPr>
        <p:spPr>
          <a:xfrm>
            <a:off x="3730350" y="3487358"/>
            <a:ext cx="5413800" cy="1515300"/>
          </a:xfrm>
          <a:prstGeom prst="rect">
            <a:avLst/>
          </a:prstGeom>
          <a:solidFill>
            <a:srgbClr val="20124D">
              <a:alpha val="391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accent6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Rural Tourism</a:t>
            </a:r>
            <a:endParaRPr sz="3700">
              <a:solidFill>
                <a:schemeClr val="accent6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59"/>
          <p:cNvPicPr preferRelativeResize="0"/>
          <p:nvPr/>
        </p:nvPicPr>
        <p:blipFill rotWithShape="1">
          <a:blip r:embed="rId3">
            <a:alphaModFix/>
          </a:blip>
          <a:srcRect b="7867" l="0" r="0" t="7256"/>
          <a:stretch/>
        </p:blipFill>
        <p:spPr>
          <a:xfrm>
            <a:off x="150" y="-13175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9"/>
          <p:cNvSpPr txBox="1"/>
          <p:nvPr/>
        </p:nvSpPr>
        <p:spPr>
          <a:xfrm>
            <a:off x="0" y="75"/>
            <a:ext cx="3730200" cy="5143500"/>
          </a:xfrm>
          <a:prstGeom prst="rect">
            <a:avLst/>
          </a:prstGeom>
          <a:solidFill>
            <a:srgbClr val="000000">
              <a:alpha val="5233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Special Interest Tourism</a:t>
            </a:r>
            <a:endParaRPr sz="7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12" name="Google Shape;312;p59"/>
          <p:cNvSpPr/>
          <p:nvPr/>
        </p:nvSpPr>
        <p:spPr>
          <a:xfrm>
            <a:off x="3730350" y="75"/>
            <a:ext cx="5413800" cy="469200"/>
          </a:xfrm>
          <a:prstGeom prst="rect">
            <a:avLst/>
          </a:prstGeom>
          <a:solidFill>
            <a:srgbClr val="55008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EFF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Health Tourism</a:t>
            </a:r>
            <a:endParaRPr sz="2000">
              <a:solidFill>
                <a:srgbClr val="7EFF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13" name="Google Shape;313;p59"/>
          <p:cNvSpPr/>
          <p:nvPr/>
        </p:nvSpPr>
        <p:spPr>
          <a:xfrm>
            <a:off x="3730350" y="519449"/>
            <a:ext cx="5413800" cy="469200"/>
          </a:xfrm>
          <a:prstGeom prst="rect">
            <a:avLst/>
          </a:prstGeom>
          <a:solidFill>
            <a:srgbClr val="55008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EFF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Meditation Tourism</a:t>
            </a:r>
            <a:endParaRPr sz="2000">
              <a:solidFill>
                <a:srgbClr val="7EFF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14" name="Google Shape;314;p59"/>
          <p:cNvSpPr/>
          <p:nvPr/>
        </p:nvSpPr>
        <p:spPr>
          <a:xfrm>
            <a:off x="3730350" y="1558198"/>
            <a:ext cx="5413800" cy="469200"/>
          </a:xfrm>
          <a:prstGeom prst="rect">
            <a:avLst/>
          </a:prstGeom>
          <a:solidFill>
            <a:srgbClr val="55008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EFF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Sports Tourism</a:t>
            </a:r>
            <a:endParaRPr sz="2000">
              <a:solidFill>
                <a:srgbClr val="7EFF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15" name="Google Shape;315;p59"/>
          <p:cNvSpPr/>
          <p:nvPr/>
        </p:nvSpPr>
        <p:spPr>
          <a:xfrm>
            <a:off x="3730350" y="2077572"/>
            <a:ext cx="5413800" cy="469200"/>
          </a:xfrm>
          <a:prstGeom prst="rect">
            <a:avLst/>
          </a:prstGeom>
          <a:solidFill>
            <a:srgbClr val="55008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EFF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Adventure Travel</a:t>
            </a:r>
            <a:endParaRPr sz="2000">
              <a:solidFill>
                <a:srgbClr val="7EFF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16" name="Google Shape;316;p59"/>
          <p:cNvSpPr/>
          <p:nvPr/>
        </p:nvSpPr>
        <p:spPr>
          <a:xfrm>
            <a:off x="3730350" y="1038824"/>
            <a:ext cx="5413800" cy="469200"/>
          </a:xfrm>
          <a:prstGeom prst="rect">
            <a:avLst/>
          </a:prstGeom>
          <a:solidFill>
            <a:srgbClr val="55008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EFF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Ethnic Tourism</a:t>
            </a:r>
            <a:endParaRPr sz="2000">
              <a:solidFill>
                <a:srgbClr val="7EFF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17" name="Google Shape;317;p59"/>
          <p:cNvSpPr/>
          <p:nvPr/>
        </p:nvSpPr>
        <p:spPr>
          <a:xfrm>
            <a:off x="3730350" y="2596957"/>
            <a:ext cx="5413800" cy="469200"/>
          </a:xfrm>
          <a:prstGeom prst="rect">
            <a:avLst/>
          </a:prstGeom>
          <a:solidFill>
            <a:srgbClr val="55008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EFF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Home/Farm Stay</a:t>
            </a:r>
            <a:endParaRPr sz="2000">
              <a:solidFill>
                <a:srgbClr val="7EFF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18" name="Google Shape;318;p59"/>
          <p:cNvSpPr/>
          <p:nvPr/>
        </p:nvSpPr>
        <p:spPr>
          <a:xfrm>
            <a:off x="3730350" y="3116331"/>
            <a:ext cx="5413800" cy="469200"/>
          </a:xfrm>
          <a:prstGeom prst="rect">
            <a:avLst/>
          </a:prstGeom>
          <a:solidFill>
            <a:srgbClr val="55008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EFF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Long Stay</a:t>
            </a:r>
            <a:endParaRPr sz="2000">
              <a:solidFill>
                <a:srgbClr val="7EFF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19" name="Google Shape;319;p59"/>
          <p:cNvSpPr/>
          <p:nvPr/>
        </p:nvSpPr>
        <p:spPr>
          <a:xfrm>
            <a:off x="3730350" y="4155080"/>
            <a:ext cx="5413800" cy="469200"/>
          </a:xfrm>
          <a:prstGeom prst="rect">
            <a:avLst/>
          </a:prstGeom>
          <a:solidFill>
            <a:srgbClr val="55008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EFF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MICE (Meeting, Incentive, Conference, Exhibition)</a:t>
            </a:r>
            <a:endParaRPr sz="2000">
              <a:solidFill>
                <a:srgbClr val="7EFF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20" name="Google Shape;320;p59"/>
          <p:cNvSpPr/>
          <p:nvPr/>
        </p:nvSpPr>
        <p:spPr>
          <a:xfrm>
            <a:off x="3730350" y="4674454"/>
            <a:ext cx="5413800" cy="469200"/>
          </a:xfrm>
          <a:prstGeom prst="rect">
            <a:avLst/>
          </a:prstGeom>
          <a:solidFill>
            <a:srgbClr val="55008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EFF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Mixed tourism</a:t>
            </a:r>
            <a:endParaRPr sz="2000">
              <a:solidFill>
                <a:srgbClr val="7EFF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21" name="Google Shape;321;p59"/>
          <p:cNvSpPr/>
          <p:nvPr/>
        </p:nvSpPr>
        <p:spPr>
          <a:xfrm>
            <a:off x="3730350" y="3635705"/>
            <a:ext cx="5413800" cy="469200"/>
          </a:xfrm>
          <a:prstGeom prst="rect">
            <a:avLst/>
          </a:prstGeom>
          <a:solidFill>
            <a:srgbClr val="550080">
              <a:alpha val="686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EFF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Incentive Travel</a:t>
            </a:r>
            <a:endParaRPr sz="2000">
              <a:solidFill>
                <a:srgbClr val="7EFF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0000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60"/>
          <p:cNvPicPr preferRelativeResize="0"/>
          <p:nvPr/>
        </p:nvPicPr>
        <p:blipFill rotWithShape="1">
          <a:blip r:embed="rId3">
            <a:alphaModFix/>
          </a:blip>
          <a:srcRect b="1521" l="2931" r="38681" t="5705"/>
          <a:stretch/>
        </p:blipFill>
        <p:spPr>
          <a:xfrm>
            <a:off x="0" y="0"/>
            <a:ext cx="35881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60"/>
          <p:cNvPicPr preferRelativeResize="0"/>
          <p:nvPr/>
        </p:nvPicPr>
        <p:blipFill rotWithShape="1">
          <a:blip r:embed="rId3">
            <a:alphaModFix/>
          </a:blip>
          <a:srcRect b="4913" l="2929" r="64482" t="75114"/>
          <a:stretch/>
        </p:blipFill>
        <p:spPr>
          <a:xfrm>
            <a:off x="3588150" y="1035800"/>
            <a:ext cx="5555849" cy="3071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60"/>
          <p:cNvSpPr txBox="1"/>
          <p:nvPr/>
        </p:nvSpPr>
        <p:spPr>
          <a:xfrm>
            <a:off x="6929400" y="4774400"/>
            <a:ext cx="22146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Source: The Daily Star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61"/>
          <p:cNvPicPr preferRelativeResize="0"/>
          <p:nvPr/>
        </p:nvPicPr>
        <p:blipFill rotWithShape="1">
          <a:blip r:embed="rId3">
            <a:alphaModFix/>
          </a:blip>
          <a:srcRect b="0" l="0" r="11111" t="0"/>
          <a:stretch/>
        </p:blipFill>
        <p:spPr>
          <a:xfrm>
            <a:off x="4572000" y="0"/>
            <a:ext cx="4572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61"/>
          <p:cNvSpPr txBox="1"/>
          <p:nvPr>
            <p:ph idx="1" type="subTitle"/>
          </p:nvPr>
        </p:nvSpPr>
        <p:spPr>
          <a:xfrm>
            <a:off x="201700" y="147400"/>
            <a:ext cx="4839000" cy="475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E69138"/>
                </a:solidFill>
                <a:latin typeface="Roboto Black"/>
                <a:ea typeface="Roboto Black"/>
                <a:cs typeface="Roboto Black"/>
                <a:sym typeface="Roboto Black"/>
              </a:rPr>
              <a:t>Innovations in</a:t>
            </a:r>
            <a:endParaRPr sz="5500">
              <a:solidFill>
                <a:srgbClr val="E69138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lnSpc>
                <a:spcPct val="116666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5500">
                <a:solidFill>
                  <a:srgbClr val="E69138"/>
                </a:solidFill>
                <a:latin typeface="Roboto Black"/>
                <a:ea typeface="Roboto Black"/>
                <a:cs typeface="Roboto Black"/>
                <a:sym typeface="Roboto Black"/>
              </a:rPr>
              <a:t>Hospitality and Tourism Industry</a:t>
            </a:r>
            <a:endParaRPr sz="5500">
              <a:solidFill>
                <a:srgbClr val="E69138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2"/>
          <p:cNvSpPr/>
          <p:nvPr/>
        </p:nvSpPr>
        <p:spPr>
          <a:xfrm>
            <a:off x="0" y="1107700"/>
            <a:ext cx="9144000" cy="4035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00"/>
              </a:solidFill>
            </a:endParaRPr>
          </a:p>
        </p:txBody>
      </p:sp>
      <p:pic>
        <p:nvPicPr>
          <p:cNvPr id="340" name="Google Shape;34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34" y="1810171"/>
            <a:ext cx="2856900" cy="263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1" name="Google Shape;34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2532" y="1836753"/>
            <a:ext cx="2856900" cy="2657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2" name="Google Shape;342;p62"/>
          <p:cNvSpPr/>
          <p:nvPr/>
        </p:nvSpPr>
        <p:spPr>
          <a:xfrm>
            <a:off x="0" y="0"/>
            <a:ext cx="9144000" cy="1271400"/>
          </a:xfrm>
          <a:prstGeom prst="rect">
            <a:avLst/>
          </a:prstGeom>
          <a:solidFill>
            <a:srgbClr val="3CB5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00"/>
                </a:solidFill>
              </a:rPr>
              <a:t>Today's Buzzwords</a:t>
            </a:r>
            <a:endParaRPr b="1" sz="6000">
              <a:solidFill>
                <a:srgbClr val="FFFF00"/>
              </a:solidFill>
            </a:endParaRPr>
          </a:p>
        </p:txBody>
      </p:sp>
      <p:pic>
        <p:nvPicPr>
          <p:cNvPr id="343" name="Google Shape;343;p62"/>
          <p:cNvPicPr preferRelativeResize="0"/>
          <p:nvPr/>
        </p:nvPicPr>
        <p:blipFill rotWithShape="1">
          <a:blip r:embed="rId5">
            <a:alphaModFix/>
          </a:blip>
          <a:srcRect b="0" l="31124" r="0" t="0"/>
          <a:stretch/>
        </p:blipFill>
        <p:spPr>
          <a:xfrm>
            <a:off x="6156650" y="1757025"/>
            <a:ext cx="2856900" cy="2710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4" name="Google Shape;344;p62"/>
          <p:cNvSpPr/>
          <p:nvPr/>
        </p:nvSpPr>
        <p:spPr>
          <a:xfrm>
            <a:off x="6156650" y="1757025"/>
            <a:ext cx="2856900" cy="2710500"/>
          </a:xfrm>
          <a:prstGeom prst="star8">
            <a:avLst>
              <a:gd fmla="val 40725" name="adj"/>
            </a:avLst>
          </a:prstGeom>
          <a:solidFill>
            <a:srgbClr val="1C4587">
              <a:alpha val="3115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SMART</a:t>
            </a:r>
            <a:endParaRPr sz="4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FFFF00"/>
                </a:solidFill>
                <a:latin typeface="Impact"/>
                <a:ea typeface="Impact"/>
                <a:cs typeface="Impact"/>
                <a:sym typeface="Impact"/>
              </a:rPr>
              <a:t>CITY</a:t>
            </a:r>
            <a:endParaRPr sz="5400">
              <a:solidFill>
                <a:srgbClr val="FFFF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45" name="Google Shape;345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4184" y="2551830"/>
            <a:ext cx="179562" cy="20861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2"/>
          <p:cNvSpPr/>
          <p:nvPr/>
        </p:nvSpPr>
        <p:spPr>
          <a:xfrm>
            <a:off x="3112532" y="1836870"/>
            <a:ext cx="2856900" cy="2657100"/>
          </a:xfrm>
          <a:prstGeom prst="star8">
            <a:avLst>
              <a:gd fmla="val 40725" name="adj"/>
            </a:avLst>
          </a:prstGeom>
          <a:solidFill>
            <a:srgbClr val="4C0A0A">
              <a:alpha val="3422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DBFFAB"/>
                </a:solidFill>
                <a:latin typeface="Impact"/>
                <a:ea typeface="Impact"/>
                <a:cs typeface="Impact"/>
                <a:sym typeface="Impact"/>
              </a:rPr>
              <a:t>DISRUPTION</a:t>
            </a:r>
            <a:endParaRPr sz="3100">
              <a:solidFill>
                <a:srgbClr val="DBFFAB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7" name="Google Shape;347;p62"/>
          <p:cNvSpPr/>
          <p:nvPr/>
        </p:nvSpPr>
        <p:spPr>
          <a:xfrm>
            <a:off x="68425" y="1832204"/>
            <a:ext cx="2856900" cy="2635200"/>
          </a:xfrm>
          <a:prstGeom prst="star8">
            <a:avLst>
              <a:gd fmla="val 40725" name="adj"/>
            </a:avLst>
          </a:prstGeom>
          <a:solidFill>
            <a:srgbClr val="030811">
              <a:alpha val="4346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DIGITIZATION</a:t>
            </a:r>
            <a:endParaRPr sz="3500">
              <a:solidFill>
                <a:srgbClr val="ECB1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7113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3"/>
          <p:cNvSpPr txBox="1"/>
          <p:nvPr/>
        </p:nvSpPr>
        <p:spPr>
          <a:xfrm>
            <a:off x="4973500" y="0"/>
            <a:ext cx="4170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Emerging Technologies</a:t>
            </a:r>
            <a:endParaRPr b="1" i="0" sz="32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4" name="Google Shape;354;p63"/>
          <p:cNvSpPr/>
          <p:nvPr/>
        </p:nvSpPr>
        <p:spPr>
          <a:xfrm>
            <a:off x="5494026" y="672975"/>
            <a:ext cx="3650022" cy="549720"/>
          </a:xfrm>
          <a:prstGeom prst="flowChartTerminator">
            <a:avLst/>
          </a:prstGeom>
          <a:solidFill>
            <a:srgbClr val="0C343D"/>
          </a:solidFill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Big Data</a:t>
            </a:r>
            <a:endParaRPr b="0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63"/>
          <p:cNvSpPr/>
          <p:nvPr/>
        </p:nvSpPr>
        <p:spPr>
          <a:xfrm>
            <a:off x="5494036" y="1754300"/>
            <a:ext cx="3650022" cy="549720"/>
          </a:xfrm>
          <a:prstGeom prst="flowChartTerminator">
            <a:avLst/>
          </a:prstGeom>
          <a:solidFill>
            <a:srgbClr val="0C343D"/>
          </a:solidFill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Blockchain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63"/>
          <p:cNvSpPr/>
          <p:nvPr/>
        </p:nvSpPr>
        <p:spPr>
          <a:xfrm>
            <a:off x="5494036" y="1222700"/>
            <a:ext cx="3650022" cy="549720"/>
          </a:xfrm>
          <a:prstGeom prst="flowChartTerminator">
            <a:avLst/>
          </a:prstGeom>
          <a:solidFill>
            <a:srgbClr val="0C343D"/>
          </a:solidFill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Internet of Things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63"/>
          <p:cNvSpPr/>
          <p:nvPr/>
        </p:nvSpPr>
        <p:spPr>
          <a:xfrm>
            <a:off x="5494036" y="3385329"/>
            <a:ext cx="3650022" cy="549720"/>
          </a:xfrm>
          <a:prstGeom prst="flowChartTerminator">
            <a:avLst/>
          </a:prstGeom>
          <a:solidFill>
            <a:srgbClr val="0C343D"/>
          </a:solidFill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Cloud Computing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3"/>
          <p:cNvSpPr/>
          <p:nvPr/>
        </p:nvSpPr>
        <p:spPr>
          <a:xfrm>
            <a:off x="5494050" y="2835625"/>
            <a:ext cx="3650022" cy="549720"/>
          </a:xfrm>
          <a:prstGeom prst="flowChartTerminator">
            <a:avLst/>
          </a:prstGeom>
          <a:solidFill>
            <a:srgbClr val="0C343D"/>
          </a:solidFill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Artificial Intelligence</a:t>
            </a:r>
            <a:endParaRPr b="0" i="0" sz="1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3"/>
          <p:cNvSpPr/>
          <p:nvPr/>
        </p:nvSpPr>
        <p:spPr>
          <a:xfrm>
            <a:off x="5494036" y="2304014"/>
            <a:ext cx="3650022" cy="549720"/>
          </a:xfrm>
          <a:prstGeom prst="flowChartTerminator">
            <a:avLst/>
          </a:prstGeom>
          <a:solidFill>
            <a:srgbClr val="0C343D"/>
          </a:solidFill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3D Printing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3"/>
          <p:cNvSpPr/>
          <p:nvPr/>
        </p:nvSpPr>
        <p:spPr>
          <a:xfrm>
            <a:off x="5494036" y="3916961"/>
            <a:ext cx="3650022" cy="549720"/>
          </a:xfrm>
          <a:prstGeom prst="flowChartTerminator">
            <a:avLst/>
          </a:prstGeom>
          <a:solidFill>
            <a:srgbClr val="0C343D"/>
          </a:solidFill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Augmented Reality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3"/>
          <p:cNvSpPr/>
          <p:nvPr/>
        </p:nvSpPr>
        <p:spPr>
          <a:xfrm>
            <a:off x="5494025" y="4466630"/>
            <a:ext cx="3650022" cy="549720"/>
          </a:xfrm>
          <a:prstGeom prst="flowChartTerminator">
            <a:avLst/>
          </a:prstGeom>
          <a:solidFill>
            <a:srgbClr val="0C343D"/>
          </a:solidFill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Virtual Reality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5600" y="723234"/>
            <a:ext cx="449201" cy="44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5600" y="1222704"/>
            <a:ext cx="449200" cy="449200"/>
          </a:xfrm>
          <a:prstGeom prst="rect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4" name="Google Shape;364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95600" y="1804550"/>
            <a:ext cx="449200" cy="44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95600" y="3967200"/>
            <a:ext cx="449200" cy="449200"/>
          </a:xfrm>
          <a:prstGeom prst="rect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6" name="Google Shape;366;p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95600" y="3435600"/>
            <a:ext cx="449200" cy="449180"/>
          </a:xfrm>
          <a:prstGeom prst="rect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7" name="Google Shape;367;p6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95600" y="2885900"/>
            <a:ext cx="449200" cy="449200"/>
          </a:xfrm>
          <a:prstGeom prst="rect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8" name="Google Shape;368;p6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95600" y="2386425"/>
            <a:ext cx="449200" cy="4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95600" y="4549100"/>
            <a:ext cx="449200" cy="44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4"/>
          <p:cNvSpPr txBox="1"/>
          <p:nvPr/>
        </p:nvSpPr>
        <p:spPr>
          <a:xfrm>
            <a:off x="7977950" y="904250"/>
            <a:ext cx="1166100" cy="423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375" name="Google Shape;375;p64"/>
          <p:cNvSpPr/>
          <p:nvPr/>
        </p:nvSpPr>
        <p:spPr>
          <a:xfrm>
            <a:off x="135413" y="4178750"/>
            <a:ext cx="1826400" cy="826575"/>
          </a:xfrm>
          <a:prstGeom prst="flowChartOffpageConnector">
            <a:avLst/>
          </a:prstGeom>
          <a:solidFill>
            <a:srgbClr val="39589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OWNS</a:t>
            </a:r>
            <a:r>
              <a:rPr lang="en" sz="150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500">
                <a:solidFill>
                  <a:srgbClr val="EC1914"/>
                </a:solidFill>
                <a:highlight>
                  <a:srgbClr val="FFFFFF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No Contents</a:t>
            </a:r>
            <a:endParaRPr sz="1500">
              <a:solidFill>
                <a:srgbClr val="EC1914"/>
              </a:solidFill>
              <a:highlight>
                <a:srgbClr val="FFFFFF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76" name="Google Shape;376;p64"/>
          <p:cNvSpPr/>
          <p:nvPr/>
        </p:nvSpPr>
        <p:spPr>
          <a:xfrm>
            <a:off x="2178788" y="4178750"/>
            <a:ext cx="1826400" cy="826575"/>
          </a:xfrm>
          <a:prstGeom prst="flowChartOffpageConnector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latin typeface="Oswald SemiBold"/>
                <a:ea typeface="Oswald SemiBold"/>
                <a:cs typeface="Oswald SemiBold"/>
                <a:sym typeface="Oswald SemiBold"/>
              </a:rPr>
              <a:t>OWNS </a:t>
            </a:r>
            <a:r>
              <a:rPr lang="en" sz="1500">
                <a:solidFill>
                  <a:srgbClr val="EC1914"/>
                </a:solidFill>
                <a:highlight>
                  <a:srgbClr val="FFFFFF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No Money</a:t>
            </a:r>
            <a:endParaRPr sz="1500">
              <a:solidFill>
                <a:srgbClr val="EC1914"/>
              </a:solidFill>
              <a:highlight>
                <a:srgbClr val="FFFFFF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77" name="Google Shape;377;p64"/>
          <p:cNvSpPr/>
          <p:nvPr/>
        </p:nvSpPr>
        <p:spPr>
          <a:xfrm>
            <a:off x="4146038" y="4178750"/>
            <a:ext cx="1826400" cy="826575"/>
          </a:xfrm>
          <a:prstGeom prst="flowChartOffpageConnector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latin typeface="Oswald SemiBold"/>
                <a:ea typeface="Oswald SemiBold"/>
                <a:cs typeface="Oswald SemiBold"/>
                <a:sym typeface="Oswald SemiBold"/>
              </a:rPr>
              <a:t>OWNS </a:t>
            </a:r>
            <a:r>
              <a:rPr lang="en" sz="1500">
                <a:solidFill>
                  <a:srgbClr val="EC1914"/>
                </a:solidFill>
                <a:highlight>
                  <a:srgbClr val="FFFFFF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No APPS</a:t>
            </a:r>
            <a:endParaRPr sz="1500">
              <a:solidFill>
                <a:srgbClr val="EC1914"/>
              </a:solidFill>
              <a:highlight>
                <a:srgbClr val="FFFFFF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78" name="Google Shape;378;p64"/>
          <p:cNvSpPr/>
          <p:nvPr/>
        </p:nvSpPr>
        <p:spPr>
          <a:xfrm>
            <a:off x="6083275" y="4178763"/>
            <a:ext cx="1793100" cy="826575"/>
          </a:xfrm>
          <a:prstGeom prst="flowChartOffpageConnector">
            <a:avLst/>
          </a:prstGeom>
          <a:solidFill>
            <a:srgbClr val="0000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OWNS </a:t>
            </a:r>
            <a:r>
              <a:rPr lang="en" sz="1500">
                <a:solidFill>
                  <a:srgbClr val="EC1914"/>
                </a:solidFill>
                <a:highlight>
                  <a:srgbClr val="FFFFFF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No Cinemas</a:t>
            </a:r>
            <a:endParaRPr sz="1500">
              <a:solidFill>
                <a:srgbClr val="EC1914"/>
              </a:solidFill>
              <a:highlight>
                <a:srgbClr val="FFFFFF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79" name="Google Shape;379;p64"/>
          <p:cNvSpPr/>
          <p:nvPr/>
        </p:nvSpPr>
        <p:spPr>
          <a:xfrm>
            <a:off x="6045350" y="2116600"/>
            <a:ext cx="1826400" cy="826575"/>
          </a:xfrm>
          <a:prstGeom prst="flowChartOffpageConnector">
            <a:avLst/>
          </a:prstGeom>
          <a:solidFill>
            <a:srgbClr val="EF6D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latin typeface="Oswald SemiBold"/>
                <a:ea typeface="Oswald SemiBold"/>
                <a:cs typeface="Oswald SemiBold"/>
                <a:sym typeface="Oswald SemiBold"/>
              </a:rPr>
              <a:t>OWNS </a:t>
            </a:r>
            <a:r>
              <a:rPr lang="en" sz="1500">
                <a:solidFill>
                  <a:srgbClr val="EF6D2B"/>
                </a:solidFill>
                <a:highlight>
                  <a:srgbClr val="000000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Inventory</a:t>
            </a:r>
            <a:endParaRPr sz="1500">
              <a:solidFill>
                <a:srgbClr val="EF6D2B"/>
              </a:solidFill>
              <a:highlight>
                <a:srgbClr val="000000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80" name="Google Shape;380;p64"/>
          <p:cNvSpPr/>
          <p:nvPr/>
        </p:nvSpPr>
        <p:spPr>
          <a:xfrm>
            <a:off x="4117025" y="2116613"/>
            <a:ext cx="1826400" cy="826575"/>
          </a:xfrm>
          <a:prstGeom prst="flowChartOffpageConnector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latin typeface="Oswald SemiBold"/>
                <a:ea typeface="Oswald SemiBold"/>
                <a:cs typeface="Oswald SemiBold"/>
                <a:sym typeface="Oswald SemiBold"/>
              </a:rPr>
              <a:t>OWNS </a:t>
            </a:r>
            <a:r>
              <a:rPr lang="en" sz="1500">
                <a:highlight>
                  <a:srgbClr val="FFFF00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No Telco Infra</a:t>
            </a:r>
            <a:endParaRPr sz="1500">
              <a:highlight>
                <a:srgbClr val="FFFF00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81" name="Google Shape;381;p64"/>
          <p:cNvSpPr/>
          <p:nvPr/>
        </p:nvSpPr>
        <p:spPr>
          <a:xfrm>
            <a:off x="2074700" y="2085338"/>
            <a:ext cx="1826400" cy="857850"/>
          </a:xfrm>
          <a:prstGeom prst="flowChartOffpageConnector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latin typeface="Oswald SemiBold"/>
                <a:ea typeface="Oswald SemiBold"/>
                <a:cs typeface="Oswald SemiBold"/>
                <a:sym typeface="Oswald SemiBold"/>
              </a:rPr>
              <a:t>OWNS </a:t>
            </a:r>
            <a:r>
              <a:rPr lang="en" sz="1500">
                <a:highlight>
                  <a:srgbClr val="FFFF00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No Real Estate</a:t>
            </a:r>
            <a:endParaRPr sz="1500">
              <a:highlight>
                <a:srgbClr val="FFFF00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82" name="Google Shape;382;p64"/>
          <p:cNvSpPr/>
          <p:nvPr/>
        </p:nvSpPr>
        <p:spPr>
          <a:xfrm>
            <a:off x="91175" y="2116613"/>
            <a:ext cx="1826400" cy="795275"/>
          </a:xfrm>
          <a:prstGeom prst="flowChartOffpageConnector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OWNS </a:t>
            </a:r>
            <a:r>
              <a:rPr lang="en" sz="1500">
                <a:solidFill>
                  <a:srgbClr val="FF0000"/>
                </a:solidFill>
                <a:highlight>
                  <a:srgbClr val="FFFF00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No Taxis</a:t>
            </a:r>
            <a:endParaRPr sz="1500">
              <a:solidFill>
                <a:srgbClr val="FF0000"/>
              </a:solidFill>
              <a:highlight>
                <a:srgbClr val="FFFF00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83" name="Google Shape;383;p64"/>
          <p:cNvSpPr/>
          <p:nvPr/>
        </p:nvSpPr>
        <p:spPr>
          <a:xfrm>
            <a:off x="2169804" y="3063147"/>
            <a:ext cx="1835400" cy="132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64"/>
          <p:cNvSpPr/>
          <p:nvPr/>
        </p:nvSpPr>
        <p:spPr>
          <a:xfrm>
            <a:off x="4141542" y="3063147"/>
            <a:ext cx="1835400" cy="132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64"/>
          <p:cNvSpPr/>
          <p:nvPr/>
        </p:nvSpPr>
        <p:spPr>
          <a:xfrm>
            <a:off x="135426" y="3063147"/>
            <a:ext cx="1835400" cy="1329900"/>
          </a:xfrm>
          <a:prstGeom prst="roundRect">
            <a:avLst>
              <a:gd fmla="val 16667" name="adj"/>
            </a:avLst>
          </a:prstGeom>
          <a:solidFill>
            <a:srgbClr val="395896"/>
          </a:solidFill>
          <a:ln cap="flat" cmpd="sng" w="9525">
            <a:solidFill>
              <a:srgbClr val="395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64"/>
          <p:cNvSpPr/>
          <p:nvPr/>
        </p:nvSpPr>
        <p:spPr>
          <a:xfrm>
            <a:off x="4117034" y="991163"/>
            <a:ext cx="1826400" cy="1311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64"/>
          <p:cNvSpPr/>
          <p:nvPr/>
        </p:nvSpPr>
        <p:spPr>
          <a:xfrm>
            <a:off x="2074738" y="991163"/>
            <a:ext cx="1826400" cy="1311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64"/>
          <p:cNvSpPr txBox="1"/>
          <p:nvPr/>
        </p:nvSpPr>
        <p:spPr>
          <a:xfrm>
            <a:off x="-4225" y="-15550"/>
            <a:ext cx="9144000" cy="919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D966"/>
                </a:solidFill>
              </a:rPr>
              <a:t>Digital Disruptions</a:t>
            </a:r>
            <a:endParaRPr b="1" sz="4800">
              <a:solidFill>
                <a:srgbClr val="FFD966"/>
              </a:solidFill>
            </a:endParaRPr>
          </a:p>
        </p:txBody>
      </p:sp>
      <p:pic>
        <p:nvPicPr>
          <p:cNvPr id="389" name="Google Shape;389;p64"/>
          <p:cNvPicPr preferRelativeResize="0"/>
          <p:nvPr/>
        </p:nvPicPr>
        <p:blipFill rotWithShape="1">
          <a:blip r:embed="rId3">
            <a:alphaModFix/>
          </a:blip>
          <a:srcRect b="5591" l="0" r="0" t="28388"/>
          <a:stretch/>
        </p:blipFill>
        <p:spPr>
          <a:xfrm>
            <a:off x="91175" y="991163"/>
            <a:ext cx="1826400" cy="131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90" name="Google Shape;390;p64"/>
          <p:cNvPicPr preferRelativeResize="0"/>
          <p:nvPr/>
        </p:nvPicPr>
        <p:blipFill rotWithShape="1">
          <a:blip r:embed="rId4">
            <a:alphaModFix/>
          </a:blip>
          <a:srcRect b="38517" l="0" r="0" t="36176"/>
          <a:stretch/>
        </p:blipFill>
        <p:spPr>
          <a:xfrm>
            <a:off x="2195784" y="3194268"/>
            <a:ext cx="1720701" cy="44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64"/>
          <p:cNvPicPr preferRelativeResize="0"/>
          <p:nvPr/>
        </p:nvPicPr>
        <p:blipFill rotWithShape="1">
          <a:blip r:embed="rId5">
            <a:alphaModFix/>
          </a:blip>
          <a:srcRect b="0" l="0" r="0" t="31847"/>
          <a:stretch/>
        </p:blipFill>
        <p:spPr>
          <a:xfrm>
            <a:off x="6078775" y="3063138"/>
            <a:ext cx="1793100" cy="1329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92" name="Google Shape;392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9469" y="3173240"/>
            <a:ext cx="543264" cy="48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4"/>
          <p:cNvPicPr preferRelativeResize="0"/>
          <p:nvPr/>
        </p:nvPicPr>
        <p:blipFill rotWithShape="1">
          <a:blip r:embed="rId7">
            <a:alphaModFix/>
          </a:blip>
          <a:srcRect b="3418" l="10592" r="12031" t="0"/>
          <a:stretch/>
        </p:blipFill>
        <p:spPr>
          <a:xfrm>
            <a:off x="4444946" y="3131185"/>
            <a:ext cx="507403" cy="57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4"/>
          <p:cNvPicPr preferRelativeResize="0"/>
          <p:nvPr/>
        </p:nvPicPr>
        <p:blipFill rotWithShape="1">
          <a:blip r:embed="rId8">
            <a:alphaModFix/>
          </a:blip>
          <a:srcRect b="0" l="0" r="0" t="29819"/>
          <a:stretch/>
        </p:blipFill>
        <p:spPr>
          <a:xfrm>
            <a:off x="6045350" y="991163"/>
            <a:ext cx="1826400" cy="131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95" name="Google Shape;395;p64"/>
          <p:cNvPicPr preferRelativeResize="0"/>
          <p:nvPr/>
        </p:nvPicPr>
        <p:blipFill rotWithShape="1">
          <a:blip r:embed="rId9">
            <a:alphaModFix/>
          </a:blip>
          <a:srcRect b="1857" l="23287" r="24014" t="3355"/>
          <a:stretch/>
        </p:blipFill>
        <p:spPr>
          <a:xfrm>
            <a:off x="4401092" y="1079748"/>
            <a:ext cx="540547" cy="57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84136" y="1079931"/>
            <a:ext cx="540900" cy="57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97" name="Google Shape;397;p64"/>
          <p:cNvPicPr preferRelativeResize="0"/>
          <p:nvPr/>
        </p:nvPicPr>
        <p:blipFill rotWithShape="1">
          <a:blip r:embed="rId11">
            <a:alphaModFix/>
          </a:blip>
          <a:srcRect b="12959" l="10238" r="53568" t="11563"/>
          <a:stretch/>
        </p:blipFill>
        <p:spPr>
          <a:xfrm>
            <a:off x="2229423" y="1049915"/>
            <a:ext cx="676615" cy="71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4"/>
          <p:cNvPicPr preferRelativeResize="0"/>
          <p:nvPr/>
        </p:nvPicPr>
        <p:blipFill rotWithShape="1">
          <a:blip r:embed="rId12">
            <a:alphaModFix/>
          </a:blip>
          <a:srcRect b="6046" l="3322" r="2550" t="7575"/>
          <a:stretch/>
        </p:blipFill>
        <p:spPr>
          <a:xfrm>
            <a:off x="243816" y="3131186"/>
            <a:ext cx="1618500" cy="57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99" name="Google Shape;399;p64"/>
          <p:cNvSpPr txBox="1"/>
          <p:nvPr/>
        </p:nvSpPr>
        <p:spPr>
          <a:xfrm>
            <a:off x="187913" y="1700805"/>
            <a:ext cx="16107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World’s Largest </a:t>
            </a:r>
            <a:r>
              <a:rPr lang="en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Taxi Company</a:t>
            </a:r>
            <a:endParaRPr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400" name="Google Shape;400;p64"/>
          <p:cNvSpPr txBox="1"/>
          <p:nvPr/>
        </p:nvSpPr>
        <p:spPr>
          <a:xfrm>
            <a:off x="2152479" y="1724676"/>
            <a:ext cx="16107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World’s Largest </a:t>
            </a:r>
            <a:r>
              <a:rPr lang="en">
                <a:latin typeface="Oswald SemiBold"/>
                <a:ea typeface="Oswald SemiBold"/>
                <a:cs typeface="Oswald SemiBold"/>
                <a:sym typeface="Oswald SemiBold"/>
              </a:rPr>
              <a:t>Hotel Company</a:t>
            </a:r>
            <a:endParaRPr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401" name="Google Shape;401;p6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71542" y="1084112"/>
            <a:ext cx="638400" cy="648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2" name="Google Shape;402;p64"/>
          <p:cNvSpPr txBox="1"/>
          <p:nvPr/>
        </p:nvSpPr>
        <p:spPr>
          <a:xfrm>
            <a:off x="4224905" y="1714316"/>
            <a:ext cx="16107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World’s Largest </a:t>
            </a:r>
            <a:r>
              <a:rPr lang="en">
                <a:latin typeface="Oswald SemiBold"/>
                <a:ea typeface="Oswald SemiBold"/>
                <a:cs typeface="Oswald SemiBold"/>
                <a:sym typeface="Oswald SemiBold"/>
              </a:rPr>
              <a:t>Phone Company</a:t>
            </a:r>
            <a:endParaRPr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403" name="Google Shape;403;p64"/>
          <p:cNvSpPr txBox="1"/>
          <p:nvPr/>
        </p:nvSpPr>
        <p:spPr>
          <a:xfrm>
            <a:off x="6159296" y="1630321"/>
            <a:ext cx="1610700" cy="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World’s Most</a:t>
            </a:r>
            <a:endParaRPr sz="1800">
              <a:solidFill>
                <a:srgbClr val="F3F3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Valuable Retailer</a:t>
            </a:r>
            <a:endParaRPr>
              <a:solidFill>
                <a:srgbClr val="F3F3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404" name="Google Shape;404;p64"/>
          <p:cNvSpPr txBox="1"/>
          <p:nvPr/>
        </p:nvSpPr>
        <p:spPr>
          <a:xfrm>
            <a:off x="203847" y="3703923"/>
            <a:ext cx="16185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World’s Most</a:t>
            </a:r>
            <a:endParaRPr sz="1800">
              <a:solidFill>
                <a:srgbClr val="F3F3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Popular Media</a:t>
            </a:r>
            <a:endParaRPr>
              <a:solidFill>
                <a:srgbClr val="F3F3F3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405" name="Google Shape;405;p64"/>
          <p:cNvSpPr txBox="1"/>
          <p:nvPr/>
        </p:nvSpPr>
        <p:spPr>
          <a:xfrm>
            <a:off x="2246875" y="3703923"/>
            <a:ext cx="16185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World’s Fastest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 SemiBold"/>
                <a:ea typeface="Oswald SemiBold"/>
                <a:cs typeface="Oswald SemiBold"/>
                <a:sym typeface="Oswald SemiBold"/>
              </a:rPr>
              <a:t>Growing Bank</a:t>
            </a:r>
            <a:endParaRPr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406" name="Google Shape;406;p64"/>
          <p:cNvSpPr txBox="1"/>
          <p:nvPr/>
        </p:nvSpPr>
        <p:spPr>
          <a:xfrm>
            <a:off x="4289981" y="3703923"/>
            <a:ext cx="16185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World’s Largest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 SemiBold"/>
                <a:ea typeface="Oswald SemiBold"/>
                <a:cs typeface="Oswald SemiBold"/>
                <a:sym typeface="Oswald SemiBold"/>
              </a:rPr>
              <a:t>Software Vendor</a:t>
            </a:r>
            <a:endParaRPr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407" name="Google Shape;407;p64"/>
          <p:cNvSpPr txBox="1"/>
          <p:nvPr/>
        </p:nvSpPr>
        <p:spPr>
          <a:xfrm>
            <a:off x="6168205" y="3703923"/>
            <a:ext cx="16185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World’s Largest</a:t>
            </a:r>
            <a:endParaRPr sz="180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Movie House</a:t>
            </a:r>
            <a:endParaRPr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408" name="Google Shape;408;p64"/>
          <p:cNvSpPr txBox="1"/>
          <p:nvPr/>
        </p:nvSpPr>
        <p:spPr>
          <a:xfrm>
            <a:off x="7973675" y="904250"/>
            <a:ext cx="1166100" cy="41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00"/>
                </a:solidFill>
                <a:latin typeface="Oswald"/>
                <a:ea typeface="Oswald"/>
                <a:cs typeface="Oswald"/>
                <a:sym typeface="Oswald"/>
              </a:rPr>
              <a:t>7</a:t>
            </a:r>
            <a:endParaRPr sz="6000">
              <a:solidFill>
                <a:srgbClr val="FFFF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of these companies didn’t exist 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9B54A"/>
                </a:solidFill>
                <a:latin typeface="Oswald"/>
                <a:ea typeface="Oswald"/>
                <a:cs typeface="Oswald"/>
                <a:sym typeface="Oswald"/>
              </a:rPr>
              <a:t>20</a:t>
            </a: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years 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ago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9" name="Google Shape;409;p64"/>
          <p:cNvSpPr txBox="1"/>
          <p:nvPr/>
        </p:nvSpPr>
        <p:spPr>
          <a:xfrm>
            <a:off x="75" y="5006200"/>
            <a:ext cx="9144000" cy="13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65"/>
          <p:cNvPicPr preferRelativeResize="0"/>
          <p:nvPr/>
        </p:nvPicPr>
        <p:blipFill rotWithShape="1">
          <a:blip r:embed="rId3">
            <a:alphaModFix/>
          </a:blip>
          <a:srcRect b="0" l="0" r="30463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5"/>
          <p:cNvSpPr txBox="1"/>
          <p:nvPr/>
        </p:nvSpPr>
        <p:spPr>
          <a:xfrm>
            <a:off x="0" y="1828800"/>
            <a:ext cx="9144000" cy="3314700"/>
          </a:xfrm>
          <a:prstGeom prst="rect">
            <a:avLst/>
          </a:prstGeom>
          <a:solidFill>
            <a:srgbClr val="000000">
              <a:alpha val="627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The hospitality industries which benefit from tourism include</a:t>
            </a:r>
            <a:endParaRPr b="1" sz="3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★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transportation services (such as airlines, cruise ships, trainsand taxicabs)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★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hospitality services (such as accommodations, including hotels and resorts)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2000"/>
              <a:buFont typeface="Roboto"/>
              <a:buChar char="★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Entertainment venues (such as amusement parks, restaurants, casinos, shopping malls, music venues, and theaters)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9"/>
          <p:cNvPicPr preferRelativeResize="0"/>
          <p:nvPr/>
        </p:nvPicPr>
        <p:blipFill rotWithShape="1">
          <a:blip r:embed="rId3">
            <a:alphaModFix/>
          </a:blip>
          <a:srcRect b="0" l="15899" r="36384" t="0"/>
          <a:stretch/>
        </p:blipFill>
        <p:spPr>
          <a:xfrm>
            <a:off x="0" y="0"/>
            <a:ext cx="368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/>
          <p:nvPr/>
        </p:nvSpPr>
        <p:spPr>
          <a:xfrm>
            <a:off x="3681300" y="206825"/>
            <a:ext cx="5462700" cy="47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>
                <a:latin typeface="Impact"/>
                <a:ea typeface="Impact"/>
                <a:cs typeface="Impact"/>
                <a:sym typeface="Impact"/>
              </a:rPr>
              <a:t>The speed of </a:t>
            </a:r>
            <a:r>
              <a:rPr lang="en" sz="58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CHANGE</a:t>
            </a:r>
            <a:r>
              <a:rPr lang="en" sz="5800">
                <a:latin typeface="Impact"/>
                <a:ea typeface="Impact"/>
                <a:cs typeface="Impact"/>
                <a:sym typeface="Impact"/>
              </a:rPr>
              <a:t> is </a:t>
            </a:r>
            <a:r>
              <a:rPr lang="en" sz="580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10X</a:t>
            </a:r>
            <a:r>
              <a:rPr lang="en" sz="58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" sz="5800">
                <a:solidFill>
                  <a:srgbClr val="0C343D"/>
                </a:solidFill>
                <a:latin typeface="Impact"/>
                <a:ea typeface="Impact"/>
                <a:cs typeface="Impact"/>
                <a:sym typeface="Impact"/>
              </a:rPr>
              <a:t>FASTER</a:t>
            </a:r>
            <a:r>
              <a:rPr lang="en" sz="5800">
                <a:latin typeface="Impact"/>
                <a:ea typeface="Impact"/>
                <a:cs typeface="Impact"/>
                <a:sym typeface="Impact"/>
              </a:rPr>
              <a:t> now than it was a decade ago</a:t>
            </a:r>
            <a:r>
              <a:rPr lang="en" sz="5800">
                <a:latin typeface="Impact"/>
                <a:ea typeface="Impact"/>
                <a:cs typeface="Impact"/>
                <a:sym typeface="Impact"/>
              </a:rPr>
              <a:t>...</a:t>
            </a:r>
            <a:endParaRPr sz="58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90"/>
            <a:ext cx="9144000" cy="513891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6"/>
          <p:cNvSpPr txBox="1"/>
          <p:nvPr/>
        </p:nvSpPr>
        <p:spPr>
          <a:xfrm>
            <a:off x="0" y="753575"/>
            <a:ext cx="9144000" cy="1244400"/>
          </a:xfrm>
          <a:prstGeom prst="rect">
            <a:avLst/>
          </a:prstGeom>
          <a:solidFill>
            <a:srgbClr val="D50000">
              <a:alpha val="779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Online Travel Agency</a:t>
            </a:r>
            <a:r>
              <a:rPr lang="en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 (OTA)</a:t>
            </a:r>
            <a:endParaRPr sz="3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specializes in offering planning sources and booking capabilities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7"/>
          <p:cNvSpPr txBox="1"/>
          <p:nvPr/>
        </p:nvSpPr>
        <p:spPr>
          <a:xfrm>
            <a:off x="0" y="0"/>
            <a:ext cx="9144000" cy="1358100"/>
          </a:xfrm>
          <a:prstGeom prst="rect">
            <a:avLst/>
          </a:prstGeom>
          <a:solidFill>
            <a:srgbClr val="D50000">
              <a:alpha val="779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Online Travel Agency (OTA)</a:t>
            </a:r>
            <a:endParaRPr sz="3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Includes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27" name="Google Shape;427;p67"/>
          <p:cNvSpPr txBox="1"/>
          <p:nvPr/>
        </p:nvSpPr>
        <p:spPr>
          <a:xfrm>
            <a:off x="0" y="1358100"/>
            <a:ext cx="9144000" cy="727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Booking Holdings</a:t>
            </a:r>
            <a:endParaRPr sz="3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28" name="Google Shape;42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8397" y="2316075"/>
            <a:ext cx="1796628" cy="7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7"/>
          <p:cNvPicPr preferRelativeResize="0"/>
          <p:nvPr/>
        </p:nvPicPr>
        <p:blipFill rotWithShape="1">
          <a:blip r:embed="rId4">
            <a:alphaModFix/>
          </a:blip>
          <a:srcRect b="26336" l="13777" r="12306" t="25839"/>
          <a:stretch/>
        </p:blipFill>
        <p:spPr>
          <a:xfrm>
            <a:off x="35050" y="2278825"/>
            <a:ext cx="2571750" cy="8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7"/>
          <p:cNvPicPr preferRelativeResize="0"/>
          <p:nvPr/>
        </p:nvPicPr>
        <p:blipFill rotWithShape="1">
          <a:blip r:embed="rId5">
            <a:alphaModFix/>
          </a:blip>
          <a:srcRect b="30442" l="0" r="0" t="30748"/>
          <a:stretch/>
        </p:blipFill>
        <p:spPr>
          <a:xfrm>
            <a:off x="35050" y="4439575"/>
            <a:ext cx="3187215" cy="64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3088" y="2359119"/>
            <a:ext cx="3863975" cy="64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0300" y="3376462"/>
            <a:ext cx="2923705" cy="76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359199"/>
            <a:ext cx="2732540" cy="8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7"/>
          <p:cNvPicPr preferRelativeResize="0"/>
          <p:nvPr/>
        </p:nvPicPr>
        <p:blipFill rotWithShape="1">
          <a:blip r:embed="rId9">
            <a:alphaModFix/>
          </a:blip>
          <a:srcRect b="27182" l="0" r="0" t="28546"/>
          <a:stretch/>
        </p:blipFill>
        <p:spPr>
          <a:xfrm>
            <a:off x="3014663" y="3435500"/>
            <a:ext cx="3114675" cy="6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7"/>
          <p:cNvPicPr preferRelativeResize="0"/>
          <p:nvPr/>
        </p:nvPicPr>
        <p:blipFill rotWithShape="1">
          <a:blip r:embed="rId10">
            <a:alphaModFix/>
          </a:blip>
          <a:srcRect b="23195" l="8289" r="7208" t="24360"/>
          <a:stretch/>
        </p:blipFill>
        <p:spPr>
          <a:xfrm>
            <a:off x="3316875" y="4439575"/>
            <a:ext cx="3114675" cy="6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7"/>
          <p:cNvSpPr txBox="1"/>
          <p:nvPr/>
        </p:nvSpPr>
        <p:spPr>
          <a:xfrm>
            <a:off x="6729475" y="4363650"/>
            <a:ext cx="23307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Impact"/>
                <a:ea typeface="Impact"/>
                <a:cs typeface="Impact"/>
                <a:sym typeface="Impact"/>
              </a:rPr>
              <a:t>……………..!!!</a:t>
            </a:r>
            <a:endParaRPr sz="42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68"/>
          <p:cNvPicPr preferRelativeResize="0"/>
          <p:nvPr/>
        </p:nvPicPr>
        <p:blipFill rotWithShape="1">
          <a:blip r:embed="rId3">
            <a:alphaModFix/>
          </a:blip>
          <a:srcRect b="0" l="4899" r="6021" t="0"/>
          <a:stretch/>
        </p:blipFill>
        <p:spPr>
          <a:xfrm>
            <a:off x="2257863" y="802525"/>
            <a:ext cx="3987000" cy="3573000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442" name="Google Shape;442;p68"/>
          <p:cNvPicPr preferRelativeResize="0"/>
          <p:nvPr/>
        </p:nvPicPr>
        <p:blipFill rotWithShape="1">
          <a:blip r:embed="rId4">
            <a:alphaModFix/>
          </a:blip>
          <a:srcRect b="35171" l="0" r="0" t="35115"/>
          <a:stretch/>
        </p:blipFill>
        <p:spPr>
          <a:xfrm>
            <a:off x="6924936" y="753763"/>
            <a:ext cx="2219464" cy="4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8"/>
          <p:cNvPicPr preferRelativeResize="0"/>
          <p:nvPr/>
        </p:nvPicPr>
        <p:blipFill rotWithShape="1">
          <a:blip r:embed="rId5">
            <a:alphaModFix/>
          </a:blip>
          <a:srcRect b="32663" l="5759" r="5635" t="32320"/>
          <a:stretch/>
        </p:blipFill>
        <p:spPr>
          <a:xfrm>
            <a:off x="6970400" y="1391750"/>
            <a:ext cx="2128550" cy="56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8"/>
          <p:cNvPicPr preferRelativeResize="0"/>
          <p:nvPr/>
        </p:nvPicPr>
        <p:blipFill rotWithShape="1">
          <a:blip r:embed="rId6">
            <a:alphaModFix/>
          </a:blip>
          <a:srcRect b="33390" l="0" r="0" t="34579"/>
          <a:stretch/>
        </p:blipFill>
        <p:spPr>
          <a:xfrm>
            <a:off x="6931950" y="2158262"/>
            <a:ext cx="2167000" cy="508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8"/>
          <p:cNvPicPr preferRelativeResize="0"/>
          <p:nvPr/>
        </p:nvPicPr>
        <p:blipFill rotWithShape="1">
          <a:blip r:embed="rId7">
            <a:alphaModFix/>
          </a:blip>
          <a:srcRect b="36477" l="5653" r="5591" t="36510"/>
          <a:stretch/>
        </p:blipFill>
        <p:spPr>
          <a:xfrm>
            <a:off x="6951187" y="4642525"/>
            <a:ext cx="2166985" cy="4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8"/>
          <p:cNvPicPr preferRelativeResize="0"/>
          <p:nvPr/>
        </p:nvPicPr>
        <p:blipFill rotWithShape="1">
          <a:blip r:embed="rId8">
            <a:alphaModFix/>
          </a:blip>
          <a:srcRect b="37370" l="15452" r="16264" t="40278"/>
          <a:stretch/>
        </p:blipFill>
        <p:spPr>
          <a:xfrm>
            <a:off x="17588" y="4670600"/>
            <a:ext cx="1997800" cy="4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68"/>
          <p:cNvPicPr preferRelativeResize="0"/>
          <p:nvPr/>
        </p:nvPicPr>
        <p:blipFill rotWithShape="1">
          <a:blip r:embed="rId9">
            <a:alphaModFix/>
          </a:blip>
          <a:srcRect b="38068" l="0" r="0" t="37756"/>
          <a:stretch/>
        </p:blipFill>
        <p:spPr>
          <a:xfrm>
            <a:off x="0" y="247574"/>
            <a:ext cx="2461000" cy="435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8"/>
          <p:cNvPicPr preferRelativeResize="0"/>
          <p:nvPr/>
        </p:nvPicPr>
        <p:blipFill rotWithShape="1">
          <a:blip r:embed="rId10">
            <a:alphaModFix/>
          </a:blip>
          <a:srcRect b="30433" l="0" r="0" t="31121"/>
          <a:stretch/>
        </p:blipFill>
        <p:spPr>
          <a:xfrm>
            <a:off x="0" y="3417075"/>
            <a:ext cx="1875398" cy="4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8"/>
          <p:cNvPicPr preferRelativeResize="0"/>
          <p:nvPr/>
        </p:nvPicPr>
        <p:blipFill rotWithShape="1">
          <a:blip r:embed="rId11">
            <a:alphaModFix/>
          </a:blip>
          <a:srcRect b="33987" l="6165" r="5751" t="33673"/>
          <a:stretch/>
        </p:blipFill>
        <p:spPr>
          <a:xfrm>
            <a:off x="0" y="4033800"/>
            <a:ext cx="1779100" cy="47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8"/>
          <p:cNvPicPr preferRelativeResize="0"/>
          <p:nvPr/>
        </p:nvPicPr>
        <p:blipFill rotWithShape="1">
          <a:blip r:embed="rId12">
            <a:alphaModFix/>
          </a:blip>
          <a:srcRect b="40580" l="6306" r="5610" t="39954"/>
          <a:stretch/>
        </p:blipFill>
        <p:spPr>
          <a:xfrm>
            <a:off x="6951174" y="2869600"/>
            <a:ext cx="2128550" cy="34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8"/>
          <p:cNvPicPr preferRelativeResize="0"/>
          <p:nvPr/>
        </p:nvPicPr>
        <p:blipFill rotWithShape="1">
          <a:blip r:embed="rId13">
            <a:alphaModFix/>
          </a:blip>
          <a:srcRect b="33044" l="6852" r="5064" t="34302"/>
          <a:stretch/>
        </p:blipFill>
        <p:spPr>
          <a:xfrm>
            <a:off x="0" y="2800350"/>
            <a:ext cx="1779100" cy="48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8"/>
          <p:cNvPicPr preferRelativeResize="0"/>
          <p:nvPr/>
        </p:nvPicPr>
        <p:blipFill rotWithShape="1">
          <a:blip r:embed="rId14">
            <a:alphaModFix/>
          </a:blip>
          <a:srcRect b="36577" l="7228" r="6303" t="37362"/>
          <a:stretch/>
        </p:blipFill>
        <p:spPr>
          <a:xfrm>
            <a:off x="6649700" y="193850"/>
            <a:ext cx="2461000" cy="5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8"/>
          <p:cNvPicPr preferRelativeResize="0"/>
          <p:nvPr/>
        </p:nvPicPr>
        <p:blipFill rotWithShape="1">
          <a:blip r:embed="rId15">
            <a:alphaModFix/>
          </a:blip>
          <a:srcRect b="38697" l="0" r="0" t="28335"/>
          <a:stretch/>
        </p:blipFill>
        <p:spPr>
          <a:xfrm>
            <a:off x="-1" y="2208500"/>
            <a:ext cx="1814306" cy="4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8"/>
          <p:cNvPicPr preferRelativeResize="0"/>
          <p:nvPr/>
        </p:nvPicPr>
        <p:blipFill rotWithShape="1">
          <a:blip r:embed="rId16">
            <a:alphaModFix/>
          </a:blip>
          <a:srcRect b="37911" l="6993" r="4923" t="36029"/>
          <a:stretch/>
        </p:blipFill>
        <p:spPr>
          <a:xfrm>
            <a:off x="48150" y="802525"/>
            <a:ext cx="1779100" cy="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8"/>
          <p:cNvPicPr preferRelativeResize="0"/>
          <p:nvPr/>
        </p:nvPicPr>
        <p:blipFill rotWithShape="1">
          <a:blip r:embed="rId17">
            <a:alphaModFix/>
          </a:blip>
          <a:srcRect b="33361" l="0" r="0" t="31796"/>
          <a:stretch/>
        </p:blipFill>
        <p:spPr>
          <a:xfrm>
            <a:off x="6970392" y="3417076"/>
            <a:ext cx="2128570" cy="5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8"/>
          <p:cNvPicPr preferRelativeResize="0"/>
          <p:nvPr/>
        </p:nvPicPr>
        <p:blipFill rotWithShape="1">
          <a:blip r:embed="rId18">
            <a:alphaModFix/>
          </a:blip>
          <a:srcRect b="32238" l="5432" r="5654" t="31796"/>
          <a:stretch/>
        </p:blipFill>
        <p:spPr>
          <a:xfrm>
            <a:off x="3390951" y="173500"/>
            <a:ext cx="1720849" cy="5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8"/>
          <p:cNvPicPr preferRelativeResize="0"/>
          <p:nvPr/>
        </p:nvPicPr>
        <p:blipFill rotWithShape="1">
          <a:blip r:embed="rId19">
            <a:alphaModFix/>
          </a:blip>
          <a:srcRect b="38419" l="5981" r="5928" t="39780"/>
          <a:stretch/>
        </p:blipFill>
        <p:spPr>
          <a:xfrm>
            <a:off x="2120500" y="4633625"/>
            <a:ext cx="2812700" cy="5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8"/>
          <p:cNvPicPr preferRelativeResize="0"/>
          <p:nvPr/>
        </p:nvPicPr>
        <p:blipFill rotWithShape="1">
          <a:blip r:embed="rId20">
            <a:alphaModFix/>
          </a:blip>
          <a:srcRect b="26495" l="0" r="0" t="26088"/>
          <a:stretch/>
        </p:blipFill>
        <p:spPr>
          <a:xfrm>
            <a:off x="5137687" y="4633625"/>
            <a:ext cx="1462963" cy="5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8"/>
          <p:cNvPicPr preferRelativeResize="0"/>
          <p:nvPr/>
        </p:nvPicPr>
        <p:blipFill rotWithShape="1">
          <a:blip r:embed="rId21">
            <a:alphaModFix/>
          </a:blip>
          <a:srcRect b="35609" l="5155" r="5654" t="35543"/>
          <a:stretch/>
        </p:blipFill>
        <p:spPr>
          <a:xfrm>
            <a:off x="6958643" y="4018088"/>
            <a:ext cx="2152069" cy="5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8"/>
          <p:cNvPicPr preferRelativeResize="0"/>
          <p:nvPr/>
        </p:nvPicPr>
        <p:blipFill rotWithShape="1">
          <a:blip r:embed="rId22">
            <a:alphaModFix/>
          </a:blip>
          <a:srcRect b="35215" l="6809" r="5100" t="33688"/>
          <a:stretch/>
        </p:blipFill>
        <p:spPr>
          <a:xfrm>
            <a:off x="30550" y="1507305"/>
            <a:ext cx="1814300" cy="46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9"/>
          <p:cNvSpPr txBox="1"/>
          <p:nvPr/>
        </p:nvSpPr>
        <p:spPr>
          <a:xfrm>
            <a:off x="528949" y="749400"/>
            <a:ext cx="3707400" cy="42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Hong Kong</a:t>
            </a:r>
            <a:endParaRPr sz="1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66" name="Google Shape;466;p69"/>
          <p:cNvSpPr txBox="1"/>
          <p:nvPr/>
        </p:nvSpPr>
        <p:spPr>
          <a:xfrm>
            <a:off x="528949" y="1174768"/>
            <a:ext cx="3707400" cy="42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Bangkok, Thailand</a:t>
            </a:r>
            <a:endParaRPr sz="1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67" name="Google Shape;467;p69"/>
          <p:cNvSpPr txBox="1"/>
          <p:nvPr/>
        </p:nvSpPr>
        <p:spPr>
          <a:xfrm>
            <a:off x="528949" y="1600136"/>
            <a:ext cx="3707400" cy="42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London, England</a:t>
            </a:r>
            <a:endParaRPr sz="1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68" name="Google Shape;468;p69"/>
          <p:cNvSpPr txBox="1"/>
          <p:nvPr/>
        </p:nvSpPr>
        <p:spPr>
          <a:xfrm>
            <a:off x="528949" y="2018329"/>
            <a:ext cx="3707400" cy="42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Singapore</a:t>
            </a:r>
            <a:endParaRPr sz="1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69" name="Google Shape;469;p69"/>
          <p:cNvSpPr txBox="1"/>
          <p:nvPr/>
        </p:nvSpPr>
        <p:spPr>
          <a:xfrm>
            <a:off x="528949" y="2441297"/>
            <a:ext cx="3707400" cy="42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Macau</a:t>
            </a:r>
            <a:endParaRPr sz="1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0" name="Google Shape;470;p69"/>
          <p:cNvSpPr txBox="1"/>
          <p:nvPr/>
        </p:nvSpPr>
        <p:spPr>
          <a:xfrm>
            <a:off x="528949" y="2861878"/>
            <a:ext cx="3707400" cy="42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Paris, France</a:t>
            </a:r>
            <a:endParaRPr sz="1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1" name="Google Shape;471;p69"/>
          <p:cNvSpPr txBox="1"/>
          <p:nvPr/>
        </p:nvSpPr>
        <p:spPr>
          <a:xfrm>
            <a:off x="528949" y="3282458"/>
            <a:ext cx="3707400" cy="42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Dubai, United Arab Emirates</a:t>
            </a:r>
            <a:endParaRPr sz="1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2" name="Google Shape;472;p69"/>
          <p:cNvSpPr txBox="1"/>
          <p:nvPr/>
        </p:nvSpPr>
        <p:spPr>
          <a:xfrm>
            <a:off x="528949" y="3703039"/>
            <a:ext cx="3707400" cy="42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New York City, USA</a:t>
            </a:r>
            <a:endParaRPr sz="1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3" name="Google Shape;473;p69"/>
          <p:cNvSpPr txBox="1"/>
          <p:nvPr/>
        </p:nvSpPr>
        <p:spPr>
          <a:xfrm>
            <a:off x="528949" y="4123619"/>
            <a:ext cx="3707400" cy="42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Kuala Lumpur, Malaysia</a:t>
            </a:r>
            <a:endParaRPr sz="1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4" name="Google Shape;474;p69"/>
          <p:cNvSpPr txBox="1"/>
          <p:nvPr/>
        </p:nvSpPr>
        <p:spPr>
          <a:xfrm>
            <a:off x="528949" y="4544200"/>
            <a:ext cx="3707400" cy="42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Shenzhen, China</a:t>
            </a:r>
            <a:endParaRPr sz="1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5" name="Google Shape;475;p69"/>
          <p:cNvSpPr txBox="1"/>
          <p:nvPr/>
        </p:nvSpPr>
        <p:spPr>
          <a:xfrm>
            <a:off x="4883201" y="749400"/>
            <a:ext cx="37317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Roboto Medium"/>
                <a:ea typeface="Roboto Medium"/>
                <a:cs typeface="Roboto Medium"/>
                <a:sym typeface="Roboto Medium"/>
              </a:rPr>
              <a:t>29,827,200 arrivals</a:t>
            </a:r>
            <a:endParaRPr i="1"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6" name="Google Shape;476;p69"/>
          <p:cNvSpPr txBox="1"/>
          <p:nvPr/>
        </p:nvSpPr>
        <p:spPr>
          <a:xfrm>
            <a:off x="4883201" y="1174768"/>
            <a:ext cx="37317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Roboto Medium"/>
                <a:ea typeface="Roboto Medium"/>
                <a:cs typeface="Roboto Medium"/>
                <a:sym typeface="Roboto Medium"/>
              </a:rPr>
              <a:t>23,688,800 arrivals</a:t>
            </a:r>
            <a:endParaRPr i="1"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7" name="Google Shape;477;p69"/>
          <p:cNvSpPr txBox="1"/>
          <p:nvPr/>
        </p:nvSpPr>
        <p:spPr>
          <a:xfrm>
            <a:off x="4883201" y="1600136"/>
            <a:ext cx="37317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Roboto Medium"/>
                <a:ea typeface="Roboto Medium"/>
                <a:cs typeface="Roboto Medium"/>
                <a:sym typeface="Roboto Medium"/>
              </a:rPr>
              <a:t>20,715,900 arrivals</a:t>
            </a:r>
            <a:endParaRPr i="1"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8" name="Google Shape;478;p69"/>
          <p:cNvSpPr txBox="1"/>
          <p:nvPr/>
        </p:nvSpPr>
        <p:spPr>
          <a:xfrm>
            <a:off x="4883201" y="2018329"/>
            <a:ext cx="37317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Roboto Medium"/>
                <a:ea typeface="Roboto Medium"/>
                <a:cs typeface="Roboto Medium"/>
                <a:sym typeface="Roboto Medium"/>
              </a:rPr>
              <a:t>18,551,200 arrivals</a:t>
            </a:r>
            <a:endParaRPr i="1"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9" name="Google Shape;479;p69"/>
          <p:cNvSpPr txBox="1"/>
          <p:nvPr/>
        </p:nvSpPr>
        <p:spPr>
          <a:xfrm>
            <a:off x="4883201" y="2441297"/>
            <a:ext cx="37317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Roboto Medium"/>
                <a:ea typeface="Roboto Medium"/>
                <a:cs typeface="Roboto Medium"/>
                <a:sym typeface="Roboto Medium"/>
              </a:rPr>
              <a:t>18,931,400 arrivals</a:t>
            </a:r>
            <a:endParaRPr i="1"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0" name="Google Shape;480;p69"/>
          <p:cNvSpPr txBox="1"/>
          <p:nvPr/>
        </p:nvSpPr>
        <p:spPr>
          <a:xfrm>
            <a:off x="4883201" y="2861878"/>
            <a:ext cx="37317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Roboto Medium"/>
                <a:ea typeface="Roboto Medium"/>
                <a:cs typeface="Roboto Medium"/>
                <a:sym typeface="Roboto Medium"/>
              </a:rPr>
              <a:t>16,863,500 arrivals</a:t>
            </a:r>
            <a:endParaRPr i="1"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1" name="Google Shape;481;p69"/>
          <p:cNvSpPr txBox="1"/>
          <p:nvPr/>
        </p:nvSpPr>
        <p:spPr>
          <a:xfrm>
            <a:off x="4883201" y="3282458"/>
            <a:ext cx="37317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Roboto Medium"/>
                <a:ea typeface="Roboto Medium"/>
                <a:cs typeface="Roboto Medium"/>
                <a:sym typeface="Roboto Medium"/>
              </a:rPr>
              <a:t>16,658,500 arrivals</a:t>
            </a:r>
            <a:endParaRPr i="1"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2" name="Google Shape;482;p69"/>
          <p:cNvSpPr txBox="1"/>
          <p:nvPr/>
        </p:nvSpPr>
        <p:spPr>
          <a:xfrm>
            <a:off x="4883201" y="3703039"/>
            <a:ext cx="37317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Roboto Medium"/>
                <a:ea typeface="Roboto Medium"/>
                <a:cs typeface="Roboto Medium"/>
                <a:sym typeface="Roboto Medium"/>
              </a:rPr>
              <a:t>13,500,000 arrivals</a:t>
            </a:r>
            <a:endParaRPr i="1"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3" name="Google Shape;483;p69"/>
          <p:cNvSpPr txBox="1"/>
          <p:nvPr/>
        </p:nvSpPr>
        <p:spPr>
          <a:xfrm>
            <a:off x="4883201" y="4123619"/>
            <a:ext cx="37317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Roboto Medium"/>
                <a:ea typeface="Roboto Medium"/>
                <a:cs typeface="Roboto Medium"/>
                <a:sym typeface="Roboto Medium"/>
              </a:rPr>
              <a:t>13,434,000 arrivals</a:t>
            </a:r>
            <a:endParaRPr i="1"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4" name="Google Shape;484;p69"/>
          <p:cNvSpPr txBox="1"/>
          <p:nvPr/>
        </p:nvSpPr>
        <p:spPr>
          <a:xfrm>
            <a:off x="4883201" y="4544200"/>
            <a:ext cx="37317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Roboto Medium"/>
                <a:ea typeface="Roboto Medium"/>
                <a:cs typeface="Roboto Medium"/>
                <a:sym typeface="Roboto Medium"/>
              </a:rPr>
              <a:t>12,437,300 arrivals</a:t>
            </a:r>
            <a:endParaRPr i="1"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5" name="Google Shape;485;p69"/>
          <p:cNvSpPr/>
          <p:nvPr/>
        </p:nvSpPr>
        <p:spPr>
          <a:xfrm rot="-5400000">
            <a:off x="-1727100" y="2452950"/>
            <a:ext cx="4244100" cy="7899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Country</a:t>
            </a:r>
            <a:endParaRPr sz="24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86" name="Google Shape;486;p69"/>
          <p:cNvSpPr/>
          <p:nvPr/>
        </p:nvSpPr>
        <p:spPr>
          <a:xfrm rot="5400000">
            <a:off x="6630850" y="2449150"/>
            <a:ext cx="4220400" cy="8052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Based on the Arrival in 2018</a:t>
            </a:r>
            <a:endParaRPr sz="24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87" name="Google Shape;487;p69"/>
          <p:cNvSpPr txBox="1"/>
          <p:nvPr/>
        </p:nvSpPr>
        <p:spPr>
          <a:xfrm>
            <a:off x="4248583" y="740200"/>
            <a:ext cx="6465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69"/>
          <p:cNvSpPr txBox="1"/>
          <p:nvPr/>
        </p:nvSpPr>
        <p:spPr>
          <a:xfrm>
            <a:off x="4248583" y="1165568"/>
            <a:ext cx="6465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69"/>
          <p:cNvSpPr txBox="1"/>
          <p:nvPr/>
        </p:nvSpPr>
        <p:spPr>
          <a:xfrm>
            <a:off x="4248583" y="1590936"/>
            <a:ext cx="6465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69"/>
          <p:cNvSpPr txBox="1"/>
          <p:nvPr/>
        </p:nvSpPr>
        <p:spPr>
          <a:xfrm>
            <a:off x="4248583" y="2009129"/>
            <a:ext cx="6465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9"/>
          <p:cNvSpPr txBox="1"/>
          <p:nvPr/>
        </p:nvSpPr>
        <p:spPr>
          <a:xfrm>
            <a:off x="4248583" y="2432097"/>
            <a:ext cx="6465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9"/>
          <p:cNvSpPr txBox="1"/>
          <p:nvPr/>
        </p:nvSpPr>
        <p:spPr>
          <a:xfrm>
            <a:off x="4248583" y="2852678"/>
            <a:ext cx="6465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69"/>
          <p:cNvSpPr txBox="1"/>
          <p:nvPr/>
        </p:nvSpPr>
        <p:spPr>
          <a:xfrm>
            <a:off x="4248583" y="3273258"/>
            <a:ext cx="6465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69"/>
          <p:cNvSpPr txBox="1"/>
          <p:nvPr/>
        </p:nvSpPr>
        <p:spPr>
          <a:xfrm>
            <a:off x="4248583" y="3693839"/>
            <a:ext cx="6465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69"/>
          <p:cNvSpPr txBox="1"/>
          <p:nvPr/>
        </p:nvSpPr>
        <p:spPr>
          <a:xfrm>
            <a:off x="4248583" y="4114419"/>
            <a:ext cx="6465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69"/>
          <p:cNvSpPr txBox="1"/>
          <p:nvPr/>
        </p:nvSpPr>
        <p:spPr>
          <a:xfrm>
            <a:off x="4248583" y="4535000"/>
            <a:ext cx="646500" cy="42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7" name="Google Shape;49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516" y="4535024"/>
            <a:ext cx="646500" cy="43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6550" y="3684200"/>
            <a:ext cx="646499" cy="43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6550" y="4104775"/>
            <a:ext cx="646500" cy="4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8575" y="2426946"/>
            <a:ext cx="646500" cy="43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8575" y="3246900"/>
            <a:ext cx="646500" cy="4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48575" y="1590950"/>
            <a:ext cx="646499" cy="4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48575" y="2864270"/>
            <a:ext cx="646500" cy="43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48575" y="2014132"/>
            <a:ext cx="646500" cy="43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48570" y="729944"/>
            <a:ext cx="646500" cy="43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48565" y="1169990"/>
            <a:ext cx="646500" cy="431607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9"/>
          <p:cNvSpPr txBox="1"/>
          <p:nvPr/>
        </p:nvSpPr>
        <p:spPr>
          <a:xfrm>
            <a:off x="0" y="0"/>
            <a:ext cx="9144000" cy="762600"/>
          </a:xfrm>
          <a:prstGeom prst="rect">
            <a:avLst/>
          </a:prstGeom>
          <a:gradFill>
            <a:gsLst>
              <a:gs pos="0">
                <a:srgbClr val="39B54A"/>
              </a:gs>
              <a:gs pos="49000">
                <a:srgbClr val="000000"/>
              </a:gs>
              <a:gs pos="100000">
                <a:srgbClr val="FF0000"/>
              </a:gs>
              <a:gs pos="100000">
                <a:srgbClr val="FFBD4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World's Top Cities for Tourism</a:t>
            </a:r>
            <a:endParaRPr sz="28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08" name="Google Shape;508;p69"/>
          <p:cNvSpPr/>
          <p:nvPr/>
        </p:nvSpPr>
        <p:spPr>
          <a:xfrm>
            <a:off x="0" y="4955600"/>
            <a:ext cx="9144000" cy="192300"/>
          </a:xfrm>
          <a:prstGeom prst="rect">
            <a:avLst/>
          </a:prstGeom>
          <a:gradFill>
            <a:gsLst>
              <a:gs pos="0">
                <a:srgbClr val="FF0000"/>
              </a:gs>
              <a:gs pos="49000">
                <a:srgbClr val="000000"/>
              </a:gs>
              <a:gs pos="100000">
                <a:srgbClr val="39B54A"/>
              </a:gs>
              <a:gs pos="100000">
                <a:srgbClr val="FFBD4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# Ref: https://edition.cnn.com/travel/article/most-visited-cities-euromonitor-2018/index.html</a:t>
            </a:r>
            <a:endParaRPr i="1" sz="8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1"/>
          <p:cNvSpPr txBox="1"/>
          <p:nvPr/>
        </p:nvSpPr>
        <p:spPr>
          <a:xfrm>
            <a:off x="0" y="1962150"/>
            <a:ext cx="9144000" cy="12192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" sz="7200" u="none" cap="none" strike="noStrike">
                <a:solidFill>
                  <a:srgbClr val="FFFF00"/>
                </a:solidFill>
                <a:latin typeface="Impact"/>
                <a:ea typeface="Impact"/>
                <a:cs typeface="Impact"/>
                <a:sym typeface="Impact"/>
              </a:rPr>
              <a:t>QUESTION AND ANSWER</a:t>
            </a:r>
            <a:endParaRPr b="0" i="0" sz="7200" u="none" cap="none" strike="noStrike">
              <a:solidFill>
                <a:srgbClr val="FFFF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2"/>
          <p:cNvSpPr/>
          <p:nvPr/>
        </p:nvSpPr>
        <p:spPr>
          <a:xfrm flipH="1" rot="-5400000">
            <a:off x="3998400" y="2050"/>
            <a:ext cx="5161500" cy="5157300"/>
          </a:xfrm>
          <a:prstGeom prst="rtTriangle">
            <a:avLst/>
          </a:prstGeom>
          <a:gradFill>
            <a:gsLst>
              <a:gs pos="0">
                <a:srgbClr val="4285F4"/>
              </a:gs>
              <a:gs pos="48000">
                <a:srgbClr val="EA4335"/>
              </a:gs>
              <a:gs pos="81000">
                <a:srgbClr val="FBBC05"/>
              </a:gs>
              <a:gs pos="100000">
                <a:srgbClr val="1DA462"/>
              </a:gs>
            </a:gsLst>
            <a:lin ang="10800025" scaled="0"/>
          </a:gra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72"/>
          <p:cNvSpPr/>
          <p:nvPr/>
        </p:nvSpPr>
        <p:spPr>
          <a:xfrm>
            <a:off x="0" y="-50"/>
            <a:ext cx="4765500" cy="5143500"/>
          </a:xfrm>
          <a:prstGeom prst="rtTriangle">
            <a:avLst/>
          </a:prstGeom>
          <a:gradFill>
            <a:gsLst>
              <a:gs pos="0">
                <a:srgbClr val="4285F4"/>
              </a:gs>
              <a:gs pos="48000">
                <a:srgbClr val="EA4335"/>
              </a:gs>
              <a:gs pos="81000">
                <a:srgbClr val="FBBC05"/>
              </a:gs>
              <a:gs pos="100000">
                <a:srgbClr val="1DA462"/>
              </a:gs>
            </a:gsLst>
            <a:lin ang="10800025" scaled="0"/>
          </a:gra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72"/>
          <p:cNvSpPr/>
          <p:nvPr/>
        </p:nvSpPr>
        <p:spPr>
          <a:xfrm>
            <a:off x="483450" y="1259550"/>
            <a:ext cx="8177100" cy="2624400"/>
          </a:xfrm>
          <a:prstGeom prst="horizontalScroll">
            <a:avLst>
              <a:gd fmla="val 12500" name="adj"/>
            </a:avLst>
          </a:prstGeom>
          <a:gradFill>
            <a:gsLst>
              <a:gs pos="0">
                <a:srgbClr val="4E29AA"/>
              </a:gs>
              <a:gs pos="100000">
                <a:srgbClr val="1E123D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THANK YOU!</a:t>
            </a:r>
            <a:endParaRPr sz="9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mc:AlternateContent>
    <mc:Choice Requires="p14">
      <p:transition spd="slow" p14:dur="9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41"/>
          <p:cNvPicPr preferRelativeResize="0"/>
          <p:nvPr/>
        </p:nvPicPr>
        <p:blipFill rotWithShape="1">
          <a:blip r:embed="rId3">
            <a:alphaModFix/>
          </a:blip>
          <a:srcRect b="20849" l="33644" r="33684" t="21041"/>
          <a:stretch/>
        </p:blipFill>
        <p:spPr>
          <a:xfrm>
            <a:off x="5177060" y="353172"/>
            <a:ext cx="3123781" cy="312433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1"/>
          <p:cNvSpPr/>
          <p:nvPr/>
        </p:nvSpPr>
        <p:spPr>
          <a:xfrm>
            <a:off x="0" y="-53279"/>
            <a:ext cx="4510800" cy="5197200"/>
          </a:xfrm>
          <a:prstGeom prst="rtTriangle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41"/>
          <p:cNvSpPr/>
          <p:nvPr/>
        </p:nvSpPr>
        <p:spPr>
          <a:xfrm>
            <a:off x="111800" y="77814"/>
            <a:ext cx="4303200" cy="4960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400">
                <a:solidFill>
                  <a:srgbClr val="FFFF00"/>
                </a:solidFill>
                <a:latin typeface="Fredoka One"/>
                <a:ea typeface="Fredoka One"/>
                <a:cs typeface="Fredoka One"/>
                <a:sym typeface="Fredoka One"/>
              </a:rPr>
              <a:t>Do you know?</a:t>
            </a:r>
            <a:endParaRPr sz="10400">
              <a:solidFill>
                <a:srgbClr val="FFFF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74" name="Google Shape;174;p41"/>
          <p:cNvSpPr txBox="1"/>
          <p:nvPr/>
        </p:nvSpPr>
        <p:spPr>
          <a:xfrm>
            <a:off x="4462250" y="3661558"/>
            <a:ext cx="463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055F6A"/>
                </a:solidFill>
                <a:latin typeface="Impact"/>
                <a:ea typeface="Impact"/>
                <a:cs typeface="Impact"/>
                <a:sym typeface="Impact"/>
              </a:rPr>
              <a:t>In 24 Hours</a:t>
            </a:r>
            <a:endParaRPr sz="7200">
              <a:solidFill>
                <a:srgbClr val="055F6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2"/>
          <p:cNvSpPr/>
          <p:nvPr/>
        </p:nvSpPr>
        <p:spPr>
          <a:xfrm>
            <a:off x="0" y="3160469"/>
            <a:ext cx="9144000" cy="1983000"/>
          </a:xfrm>
          <a:prstGeom prst="rect">
            <a:avLst/>
          </a:prstGeom>
          <a:gradFill>
            <a:gsLst>
              <a:gs pos="0">
                <a:srgbClr val="4285F4"/>
              </a:gs>
              <a:gs pos="48000">
                <a:srgbClr val="EA4335"/>
              </a:gs>
              <a:gs pos="81000">
                <a:srgbClr val="FBBC05"/>
              </a:gs>
              <a:gs pos="100000">
                <a:srgbClr val="1DA462"/>
              </a:gs>
            </a:gsLst>
            <a:lin ang="10800025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42"/>
          <p:cNvPicPr preferRelativeResize="0"/>
          <p:nvPr/>
        </p:nvPicPr>
        <p:blipFill rotWithShape="1">
          <a:blip r:embed="rId3">
            <a:alphaModFix/>
          </a:blip>
          <a:srcRect b="36129" l="41414" r="40316" t="37227"/>
          <a:stretch/>
        </p:blipFill>
        <p:spPr>
          <a:xfrm>
            <a:off x="8111970" y="1089513"/>
            <a:ext cx="851780" cy="93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2"/>
          <p:cNvPicPr preferRelativeResize="0"/>
          <p:nvPr/>
        </p:nvPicPr>
        <p:blipFill rotWithShape="1">
          <a:blip r:embed="rId4">
            <a:alphaModFix/>
          </a:blip>
          <a:srcRect b="20849" l="33644" r="33684" t="21041"/>
          <a:stretch/>
        </p:blipFill>
        <p:spPr>
          <a:xfrm>
            <a:off x="180220" y="1003332"/>
            <a:ext cx="851780" cy="85193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2"/>
          <p:cNvSpPr txBox="1"/>
          <p:nvPr/>
        </p:nvSpPr>
        <p:spPr>
          <a:xfrm>
            <a:off x="180210" y="1855263"/>
            <a:ext cx="8517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55F6A"/>
                </a:solidFill>
                <a:latin typeface="Impact"/>
                <a:ea typeface="Impact"/>
                <a:cs typeface="Impact"/>
                <a:sym typeface="Impact"/>
              </a:rPr>
              <a:t>In 24 Hours</a:t>
            </a:r>
            <a:endParaRPr sz="1200">
              <a:solidFill>
                <a:srgbClr val="055F6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83" name="Google Shape;18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8370" y="345786"/>
            <a:ext cx="5927231" cy="241887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2"/>
          <p:cNvSpPr txBox="1"/>
          <p:nvPr/>
        </p:nvSpPr>
        <p:spPr>
          <a:xfrm>
            <a:off x="25560" y="3160509"/>
            <a:ext cx="9093000" cy="19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6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5+ Billion Google Search</a:t>
            </a:r>
            <a:endParaRPr sz="61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3"/>
          <p:cNvPicPr preferRelativeResize="0"/>
          <p:nvPr/>
        </p:nvPicPr>
        <p:blipFill rotWithShape="1">
          <a:blip r:embed="rId3">
            <a:alphaModFix/>
          </a:blip>
          <a:srcRect b="8279" l="0" r="0" t="2114"/>
          <a:stretch/>
        </p:blipFill>
        <p:spPr>
          <a:xfrm>
            <a:off x="-19370" y="0"/>
            <a:ext cx="91827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3"/>
          <p:cNvSpPr txBox="1"/>
          <p:nvPr/>
        </p:nvSpPr>
        <p:spPr>
          <a:xfrm>
            <a:off x="213060" y="547347"/>
            <a:ext cx="4929600" cy="37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D99829"/>
                </a:solidFill>
                <a:latin typeface="Roboto Black"/>
                <a:ea typeface="Roboto Black"/>
                <a:cs typeface="Roboto Black"/>
                <a:sym typeface="Roboto Black"/>
              </a:rPr>
              <a:t>1.2+ </a:t>
            </a:r>
            <a:r>
              <a:rPr lang="en" sz="6000">
                <a:solidFill>
                  <a:srgbClr val="D99829"/>
                </a:solidFill>
                <a:latin typeface="Roboto Black"/>
                <a:ea typeface="Roboto Black"/>
                <a:cs typeface="Roboto Black"/>
                <a:sym typeface="Roboto Black"/>
              </a:rPr>
              <a:t>Million Cars Rented</a:t>
            </a:r>
            <a:endParaRPr sz="6000">
              <a:solidFill>
                <a:srgbClr val="D9982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91" name="Google Shape;191;p43"/>
          <p:cNvPicPr preferRelativeResize="0"/>
          <p:nvPr/>
        </p:nvPicPr>
        <p:blipFill rotWithShape="1">
          <a:blip r:embed="rId4">
            <a:alphaModFix/>
          </a:blip>
          <a:srcRect b="20849" l="33644" r="33684" t="21041"/>
          <a:stretch/>
        </p:blipFill>
        <p:spPr>
          <a:xfrm>
            <a:off x="-19380" y="10"/>
            <a:ext cx="851780" cy="85193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3"/>
          <p:cNvSpPr txBox="1"/>
          <p:nvPr/>
        </p:nvSpPr>
        <p:spPr>
          <a:xfrm>
            <a:off x="-19370" y="887817"/>
            <a:ext cx="8517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9CDE9"/>
                </a:solidFill>
                <a:latin typeface="Impact"/>
                <a:ea typeface="Impact"/>
                <a:cs typeface="Impact"/>
                <a:sym typeface="Impact"/>
              </a:rPr>
              <a:t>In 24 Hours</a:t>
            </a:r>
            <a:endParaRPr sz="1200">
              <a:solidFill>
                <a:srgbClr val="B9CDE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44"/>
          <p:cNvPicPr preferRelativeResize="0"/>
          <p:nvPr/>
        </p:nvPicPr>
        <p:blipFill rotWithShape="1">
          <a:blip r:embed="rId3">
            <a:alphaModFix/>
          </a:blip>
          <a:srcRect b="41415" l="15772" r="15772" t="41424"/>
          <a:stretch/>
        </p:blipFill>
        <p:spPr>
          <a:xfrm>
            <a:off x="0" y="2851305"/>
            <a:ext cx="9144004" cy="229218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4"/>
          <p:cNvSpPr txBox="1"/>
          <p:nvPr/>
        </p:nvSpPr>
        <p:spPr>
          <a:xfrm rot="-113">
            <a:off x="0" y="23"/>
            <a:ext cx="9144000" cy="27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600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rPr>
              <a:t>15+ </a:t>
            </a:r>
            <a:endParaRPr sz="11600">
              <a:solidFill>
                <a:schemeClr val="accent6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solidFill>
                  <a:srgbClr val="F8FAFF"/>
                </a:solidFill>
                <a:latin typeface="Roboto Black"/>
                <a:ea typeface="Roboto Black"/>
                <a:cs typeface="Roboto Black"/>
                <a:sym typeface="Roboto Black"/>
              </a:rPr>
              <a:t>Million User Rides</a:t>
            </a:r>
            <a:endParaRPr sz="6300">
              <a:solidFill>
                <a:srgbClr val="F8FA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99" name="Google Shape;199;p44"/>
          <p:cNvPicPr preferRelativeResize="0"/>
          <p:nvPr/>
        </p:nvPicPr>
        <p:blipFill rotWithShape="1">
          <a:blip r:embed="rId4">
            <a:alphaModFix/>
          </a:blip>
          <a:srcRect b="20849" l="33644" r="33684" t="21041"/>
          <a:stretch/>
        </p:blipFill>
        <p:spPr>
          <a:xfrm>
            <a:off x="6874170" y="365360"/>
            <a:ext cx="851780" cy="85193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4"/>
          <p:cNvSpPr txBox="1"/>
          <p:nvPr/>
        </p:nvSpPr>
        <p:spPr>
          <a:xfrm>
            <a:off x="6874180" y="1253167"/>
            <a:ext cx="8517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9CDE9"/>
                </a:solidFill>
                <a:latin typeface="Impact"/>
                <a:ea typeface="Impact"/>
                <a:cs typeface="Impact"/>
                <a:sym typeface="Impact"/>
              </a:rPr>
              <a:t>In 24 Hours</a:t>
            </a:r>
            <a:endParaRPr sz="1200">
              <a:solidFill>
                <a:srgbClr val="B9CDE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01" name="Google Shape;201;p44"/>
          <p:cNvPicPr preferRelativeResize="0"/>
          <p:nvPr/>
        </p:nvPicPr>
        <p:blipFill rotWithShape="1">
          <a:blip r:embed="rId4">
            <a:alphaModFix/>
          </a:blip>
          <a:srcRect b="20849" l="33644" r="33684" t="21041"/>
          <a:stretch/>
        </p:blipFill>
        <p:spPr>
          <a:xfrm>
            <a:off x="1348770" y="365360"/>
            <a:ext cx="851780" cy="85193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4"/>
          <p:cNvSpPr txBox="1"/>
          <p:nvPr/>
        </p:nvSpPr>
        <p:spPr>
          <a:xfrm>
            <a:off x="1348780" y="1253167"/>
            <a:ext cx="8517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9CDE9"/>
                </a:solidFill>
                <a:latin typeface="Impact"/>
                <a:ea typeface="Impact"/>
                <a:cs typeface="Impact"/>
                <a:sym typeface="Impact"/>
              </a:rPr>
              <a:t>In 24 Hours</a:t>
            </a:r>
            <a:endParaRPr sz="1200">
              <a:solidFill>
                <a:srgbClr val="B9CDE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5"/>
          <p:cNvPicPr preferRelativeResize="0"/>
          <p:nvPr/>
        </p:nvPicPr>
        <p:blipFill rotWithShape="1">
          <a:blip r:embed="rId3">
            <a:alphaModFix/>
          </a:blip>
          <a:srcRect b="0" l="0" r="0" t="9592"/>
          <a:stretch/>
        </p:blipFill>
        <p:spPr>
          <a:xfrm>
            <a:off x="0" y="0"/>
            <a:ext cx="9533932" cy="575373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5"/>
          <p:cNvSpPr txBox="1"/>
          <p:nvPr/>
        </p:nvSpPr>
        <p:spPr>
          <a:xfrm>
            <a:off x="0" y="527982"/>
            <a:ext cx="3844800" cy="3787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36575" lIns="36575" spcFirstLastPara="1" rIns="36575" wrap="square" tIns="3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22.7+ Million People passing through AIRPORT</a:t>
            </a:r>
            <a:endParaRPr sz="38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