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12" r:id="rId3"/>
    <p:sldId id="257" r:id="rId4"/>
    <p:sldId id="313" r:id="rId5"/>
    <p:sldId id="265" r:id="rId6"/>
    <p:sldId id="261" r:id="rId7"/>
    <p:sldId id="263" r:id="rId8"/>
    <p:sldId id="314" r:id="rId9"/>
    <p:sldId id="319" r:id="rId10"/>
    <p:sldId id="315" r:id="rId11"/>
    <p:sldId id="316" r:id="rId12"/>
    <p:sldId id="317" r:id="rId13"/>
    <p:sldId id="307" r:id="rId14"/>
    <p:sldId id="318" r:id="rId15"/>
    <p:sldId id="271" r:id="rId16"/>
    <p:sldId id="301" r:id="rId17"/>
    <p:sldId id="306" r:id="rId18"/>
    <p:sldId id="300" r:id="rId19"/>
    <p:sldId id="322" r:id="rId20"/>
    <p:sldId id="321" r:id="rId21"/>
    <p:sldId id="311" r:id="rId22"/>
    <p:sldId id="323" r:id="rId23"/>
    <p:sldId id="320" r:id="rId24"/>
    <p:sldId id="282" r:id="rId25"/>
  </p:sldIdLst>
  <p:sldSz cx="9144000" cy="5143500" type="screen16x9"/>
  <p:notesSz cx="7010400" cy="9296400"/>
  <p:embeddedFontLst>
    <p:embeddedFont>
      <p:font typeface="Berlin Sans FB" panose="020E0602020502020306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</p:embeddedFont>
    <p:embeddedFont>
      <p:font typeface="Montserrat" panose="02000505000000020004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8F1"/>
    <a:srgbClr val="002060"/>
    <a:srgbClr val="0F9BB4"/>
    <a:srgbClr val="EFD1A0"/>
    <a:srgbClr val="DEF1F8"/>
    <a:srgbClr val="DFF2F9"/>
    <a:srgbClr val="0C4DA2"/>
    <a:srgbClr val="E6E6E6"/>
    <a:srgbClr val="FFFFFF"/>
    <a:srgbClr val="45C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249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68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470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111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06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e67af4093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4e67af4093_1_3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9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e67af4093_1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e67af4093_1_4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3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e67af4093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e67af4093_1_10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91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e67af409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e67af4093_1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823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e67af409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e67af4093_1_16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e67af409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e67af4093_1_16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77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0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e67af4093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e67af4093_1_43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12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0" y="4103991"/>
            <a:ext cx="9144000" cy="10517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4702628" y="4171605"/>
            <a:ext cx="4387168" cy="91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 dirty="0">
                <a:solidFill>
                  <a:srgbClr val="0C4DA2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Md. Sabur Khan</a:t>
            </a:r>
            <a:r>
              <a:rPr lang="en" sz="1800" b="1" i="0" u="none" strike="noStrike" cap="none" dirty="0">
                <a:solidFill>
                  <a:srgbClr val="00B050"/>
                </a:solidFill>
                <a:latin typeface="Montserrat" panose="02000505000000020004" pitchFamily="2" charset="0"/>
                <a:ea typeface="Calibri"/>
                <a:cs typeface="Calibri"/>
                <a:sym typeface="Calibri"/>
              </a:rPr>
              <a:t> </a:t>
            </a:r>
            <a:endParaRPr sz="700" dirty="0">
              <a:solidFill>
                <a:srgbClr val="00B050"/>
              </a:solidFill>
              <a:latin typeface="Montserrat" panose="02000505000000020004" pitchFamily="2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dirty="0">
                <a:solidFill>
                  <a:schemeClr val="tx1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Chairman</a:t>
            </a:r>
            <a:endParaRPr sz="1200" b="0" i="0" u="none" strike="noStrike" cap="none" dirty="0">
              <a:solidFill>
                <a:schemeClr val="tx1"/>
              </a:solidFill>
              <a:latin typeface="Lato" panose="020F0502020204030203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none" strike="noStrike" cap="none" dirty="0">
                <a:solidFill>
                  <a:schemeClr val="tx1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Daffodil Family</a:t>
            </a:r>
            <a:endParaRPr sz="1200" b="0" u="none" strike="noStrike" cap="none" dirty="0">
              <a:solidFill>
                <a:schemeClr val="tx1"/>
              </a:solidFill>
              <a:latin typeface="Lato" panose="020F0502020204030203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4091702"/>
          </a:xfrm>
          <a:prstGeom prst="rect">
            <a:avLst/>
          </a:prstGeom>
        </p:spPr>
      </p:pic>
      <p:sp>
        <p:nvSpPr>
          <p:cNvPr id="55" name="Google Shape;55;p13"/>
          <p:cNvSpPr/>
          <p:nvPr/>
        </p:nvSpPr>
        <p:spPr>
          <a:xfrm>
            <a:off x="0" y="-15410"/>
            <a:ext cx="9144000" cy="4107111"/>
          </a:xfrm>
          <a:prstGeom prst="rect">
            <a:avLst/>
          </a:prstGeom>
          <a:solidFill>
            <a:srgbClr val="000000">
              <a:alpha val="65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00487" y="1076356"/>
            <a:ext cx="8749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DAFFODIL FAMILY DAY &amp;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CHANGE TOGETHER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AB3A9-19A9-4CF4-AA0E-C5ABD833E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83" y="4342221"/>
            <a:ext cx="1775007" cy="5753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080" y="76199"/>
            <a:ext cx="830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0170-35B3-4E30-9E4A-BF10F497592B}"/>
              </a:ext>
            </a:extLst>
          </p:cNvPr>
          <p:cNvSpPr txBox="1"/>
          <p:nvPr/>
        </p:nvSpPr>
        <p:spPr>
          <a:xfrm>
            <a:off x="5299828" y="4974968"/>
            <a:ext cx="39109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https://www.withum.com/resources/an-eye-opening-look-inside-a-healthcare-cyberattack-incident/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D861B-4928-4993-9603-392DD618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2"/>
          <a:stretch/>
        </p:blipFill>
        <p:spPr>
          <a:xfrm>
            <a:off x="0" y="1"/>
            <a:ext cx="9144000" cy="49632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D4091F-52D3-45F7-9A1C-D2FE9B415D88}"/>
              </a:ext>
            </a:extLst>
          </p:cNvPr>
          <p:cNvSpPr/>
          <p:nvPr/>
        </p:nvSpPr>
        <p:spPr>
          <a:xfrm>
            <a:off x="0" y="3824474"/>
            <a:ext cx="9144000" cy="1319025"/>
          </a:xfrm>
          <a:prstGeom prst="rect">
            <a:avLst/>
          </a:prstGeom>
          <a:solidFill>
            <a:srgbClr val="2956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B8826-A60E-49AB-A24D-8B1A323AC023}"/>
              </a:ext>
            </a:extLst>
          </p:cNvPr>
          <p:cNvSpPr txBox="1"/>
          <p:nvPr/>
        </p:nvSpPr>
        <p:spPr>
          <a:xfrm>
            <a:off x="0" y="38119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Market Based Curriculum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0F07B-B948-4527-8448-20F411E3B540}"/>
              </a:ext>
            </a:extLst>
          </p:cNvPr>
          <p:cNvSpPr txBox="1"/>
          <p:nvPr/>
        </p:nvSpPr>
        <p:spPr>
          <a:xfrm>
            <a:off x="5479722" y="4958834"/>
            <a:ext cx="37109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Image Source: https://piqconline.com/course/outcome-based-education-academic-quality-assurance/</a:t>
            </a:r>
          </a:p>
        </p:txBody>
      </p:sp>
    </p:spTree>
    <p:extLst>
      <p:ext uri="{BB962C8B-B14F-4D97-AF65-F5344CB8AC3E}">
        <p14:creationId xmlns:p14="http://schemas.microsoft.com/office/powerpoint/2010/main" val="5919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080" y="76199"/>
            <a:ext cx="830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0170-35B3-4E30-9E4A-BF10F497592B}"/>
              </a:ext>
            </a:extLst>
          </p:cNvPr>
          <p:cNvSpPr txBox="1"/>
          <p:nvPr/>
        </p:nvSpPr>
        <p:spPr>
          <a:xfrm>
            <a:off x="5299828" y="4974968"/>
            <a:ext cx="39109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https://www.withum.com/resources/an-eye-opening-look-inside-a-healthcare-cyberattack-incident/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4091F-52D3-45F7-9A1C-D2FE9B415D88}"/>
              </a:ext>
            </a:extLst>
          </p:cNvPr>
          <p:cNvSpPr/>
          <p:nvPr/>
        </p:nvSpPr>
        <p:spPr>
          <a:xfrm>
            <a:off x="0" y="-8067"/>
            <a:ext cx="2903698" cy="5151567"/>
          </a:xfrm>
          <a:prstGeom prst="rect">
            <a:avLst/>
          </a:prstGeom>
          <a:solidFill>
            <a:srgbClr val="FA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B8826-A60E-49AB-A24D-8B1A323AC023}"/>
              </a:ext>
            </a:extLst>
          </p:cNvPr>
          <p:cNvSpPr txBox="1"/>
          <p:nvPr/>
        </p:nvSpPr>
        <p:spPr>
          <a:xfrm>
            <a:off x="68407" y="1536664"/>
            <a:ext cx="27668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Lato" panose="020F0502020204030203" pitchFamily="34" charset="0"/>
              </a:rPr>
              <a:t>Student Engagement in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Lato" panose="020F0502020204030203" pitchFamily="34" charset="0"/>
              </a:rPr>
              <a:t>Job Market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FD58E-7FD4-423D-AC31-FDC9C739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F0F07B-B948-4527-8448-20F411E3B540}"/>
              </a:ext>
            </a:extLst>
          </p:cNvPr>
          <p:cNvSpPr txBox="1"/>
          <p:nvPr/>
        </p:nvSpPr>
        <p:spPr>
          <a:xfrm>
            <a:off x="5537336" y="4974968"/>
            <a:ext cx="367341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https://piqconline.com/course/outcome-based-education-academic-quality-assurance/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F82B31-8089-4143-ABB0-8F21A97C1C37}"/>
              </a:ext>
            </a:extLst>
          </p:cNvPr>
          <p:cNvSpPr/>
          <p:nvPr/>
        </p:nvSpPr>
        <p:spPr>
          <a:xfrm>
            <a:off x="-1" y="369046"/>
            <a:ext cx="9144000" cy="802350"/>
          </a:xfrm>
          <a:prstGeom prst="rect">
            <a:avLst/>
          </a:prstGeom>
          <a:solidFill>
            <a:srgbClr val="00206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F5F29-F280-4DE0-BC29-87D918041B1C}"/>
              </a:ext>
            </a:extLst>
          </p:cNvPr>
          <p:cNvSpPr txBox="1"/>
          <p:nvPr/>
        </p:nvSpPr>
        <p:spPr>
          <a:xfrm>
            <a:off x="0" y="5086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Student Engagement in Job Market</a:t>
            </a:r>
          </a:p>
        </p:txBody>
      </p:sp>
    </p:spTree>
    <p:extLst>
      <p:ext uri="{BB962C8B-B14F-4D97-AF65-F5344CB8AC3E}">
        <p14:creationId xmlns:p14="http://schemas.microsoft.com/office/powerpoint/2010/main" val="424984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080" y="76199"/>
            <a:ext cx="830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0170-35B3-4E30-9E4A-BF10F497592B}"/>
              </a:ext>
            </a:extLst>
          </p:cNvPr>
          <p:cNvSpPr txBox="1"/>
          <p:nvPr/>
        </p:nvSpPr>
        <p:spPr>
          <a:xfrm>
            <a:off x="5299828" y="4974968"/>
            <a:ext cx="39109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https://www.withum.com/resources/an-eye-opening-look-inside-a-healthcare-cyberattack-incident/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F5F29-F280-4DE0-BC29-87D918041B1C}"/>
              </a:ext>
            </a:extLst>
          </p:cNvPr>
          <p:cNvSpPr txBox="1"/>
          <p:nvPr/>
        </p:nvSpPr>
        <p:spPr>
          <a:xfrm>
            <a:off x="-1" y="40943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Student Engagement in Job Market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21ACD-1F01-4877-8773-0C07E87C6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D4094-8D6F-492E-8C04-DD2911CFD6E5}"/>
              </a:ext>
            </a:extLst>
          </p:cNvPr>
          <p:cNvSpPr txBox="1"/>
          <p:nvPr/>
        </p:nvSpPr>
        <p:spPr>
          <a:xfrm>
            <a:off x="6639637" y="4974968"/>
            <a:ext cx="25589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https://www.jobberman.com/blog/career-counselling/</a:t>
            </a:r>
          </a:p>
        </p:txBody>
      </p:sp>
    </p:spTree>
    <p:extLst>
      <p:ext uri="{BB962C8B-B14F-4D97-AF65-F5344CB8AC3E}">
        <p14:creationId xmlns:p14="http://schemas.microsoft.com/office/powerpoint/2010/main" val="16643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50" y="4998878"/>
            <a:ext cx="830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Image Source: https://www.globalcareercounsellor.com/blog/how-can-a-teacher-help-in-student-career-guidance/</a:t>
            </a:r>
          </a:p>
        </p:txBody>
      </p:sp>
    </p:spTree>
    <p:extLst>
      <p:ext uri="{BB962C8B-B14F-4D97-AF65-F5344CB8AC3E}">
        <p14:creationId xmlns:p14="http://schemas.microsoft.com/office/powerpoint/2010/main" val="6931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9678" y="1490029"/>
            <a:ext cx="295742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Add Value:</a:t>
            </a:r>
          </a:p>
          <a:p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</a:rPr>
              <a:t>To the Students</a:t>
            </a:r>
          </a:p>
          <a:p>
            <a:endParaRPr lang="en-US" sz="24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</a:rPr>
              <a:t>To the Guardians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C259E-82B9-426C-9DDF-8EADF7306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82" t="106" r="17720" b="-106"/>
          <a:stretch/>
        </p:blipFill>
        <p:spPr>
          <a:xfrm>
            <a:off x="3031952" y="0"/>
            <a:ext cx="6112048" cy="5154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CE94F-4B69-4578-8B2C-978AE111A2A5}"/>
              </a:ext>
            </a:extLst>
          </p:cNvPr>
          <p:cNvSpPr/>
          <p:nvPr/>
        </p:nvSpPr>
        <p:spPr>
          <a:xfrm>
            <a:off x="-2" y="0"/>
            <a:ext cx="2930975" cy="5143500"/>
          </a:xfrm>
          <a:prstGeom prst="rect">
            <a:avLst/>
          </a:prstGeom>
          <a:solidFill>
            <a:srgbClr val="45C6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48955BB2-1EF2-4E52-BFA6-5E5EBC0CCAF2}"/>
              </a:ext>
            </a:extLst>
          </p:cNvPr>
          <p:cNvSpPr/>
          <p:nvPr/>
        </p:nvSpPr>
        <p:spPr>
          <a:xfrm>
            <a:off x="0" y="0"/>
            <a:ext cx="3031952" cy="5143500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17A4D-EC95-4705-9209-3D3D39C0C9E9}"/>
              </a:ext>
            </a:extLst>
          </p:cNvPr>
          <p:cNvSpPr txBox="1"/>
          <p:nvPr/>
        </p:nvSpPr>
        <p:spPr>
          <a:xfrm>
            <a:off x="573437" y="1587878"/>
            <a:ext cx="2221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Teachers Need To Develop Themselves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2050" y="4958834"/>
            <a:ext cx="30319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Image Source: https://inspirationforgood.com/product/online-mentoring-coaching/</a:t>
            </a:r>
          </a:p>
        </p:txBody>
      </p:sp>
    </p:spTree>
    <p:extLst>
      <p:ext uri="{BB962C8B-B14F-4D97-AF65-F5344CB8AC3E}">
        <p14:creationId xmlns:p14="http://schemas.microsoft.com/office/powerpoint/2010/main" val="41647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b="9603"/>
          <a:stretch/>
        </p:blipFill>
        <p:spPr>
          <a:xfrm>
            <a:off x="1714500" y="881031"/>
            <a:ext cx="5715000" cy="3737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468" y="157114"/>
            <a:ext cx="7769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Lato" panose="020F0502020204030203" pitchFamily="34" charset="0"/>
              </a:rPr>
              <a:t>Stay Connected to Keep Sound Relationship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" r="41123" b="38288"/>
          <a:stretch/>
        </p:blipFill>
        <p:spPr>
          <a:xfrm>
            <a:off x="164387" y="110469"/>
            <a:ext cx="4451156" cy="3393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541779"/>
            <a:ext cx="9144000" cy="14081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387" y="3608348"/>
            <a:ext cx="8835775" cy="11282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Every Human Has an Unique Identity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"/>
          <a:stretch/>
        </p:blipFill>
        <p:spPr>
          <a:xfrm>
            <a:off x="4615544" y="110469"/>
            <a:ext cx="4384618" cy="33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5" y="0"/>
            <a:ext cx="5409135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73486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" y="-1"/>
            <a:ext cx="3734864" cy="5143500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TextBox 6"/>
          <p:cNvSpPr txBox="1"/>
          <p:nvPr/>
        </p:nvSpPr>
        <p:spPr>
          <a:xfrm>
            <a:off x="132955" y="2094695"/>
            <a:ext cx="3468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Greet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Each Other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1941" y="4958833"/>
            <a:ext cx="337457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https://guernseydonkey.com/why-do-we-shake-hands-as-a-greeting/</a:t>
            </a:r>
          </a:p>
        </p:txBody>
      </p:sp>
    </p:spTree>
    <p:extLst>
      <p:ext uri="{BB962C8B-B14F-4D97-AF65-F5344CB8AC3E}">
        <p14:creationId xmlns:p14="http://schemas.microsoft.com/office/powerpoint/2010/main" val="7403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749" y="1509548"/>
            <a:ext cx="294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Target 100% Good Result of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Academic &amp; Board Result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3309" y="4972519"/>
            <a:ext cx="34506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https://alecanmarketing.com/blog/what-business-owners-can-do-negative-yelp/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/>
        </p:blipFill>
        <p:spPr>
          <a:xfrm>
            <a:off x="0" y="26696"/>
            <a:ext cx="9144000" cy="48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749" y="1509548"/>
            <a:ext cx="294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Target 100% Good Result of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Academic &amp; Board Result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4A0463-5847-4568-A879-571F3D2977C4}"/>
              </a:ext>
            </a:extLst>
          </p:cNvPr>
          <p:cNvSpPr/>
          <p:nvPr/>
        </p:nvSpPr>
        <p:spPr>
          <a:xfrm>
            <a:off x="2" y="590550"/>
            <a:ext cx="9143998" cy="4552949"/>
          </a:xfrm>
          <a:prstGeom prst="rect">
            <a:avLst/>
          </a:prstGeom>
          <a:solidFill>
            <a:srgbClr val="C6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BBEA8-4E2A-4646-A0E2-52D372382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85" b="11481"/>
          <a:stretch/>
        </p:blipFill>
        <p:spPr>
          <a:xfrm>
            <a:off x="3964625" y="614198"/>
            <a:ext cx="5179375" cy="4224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DAD650-9EE8-4F61-B419-9455224C2BA0}"/>
              </a:ext>
            </a:extLst>
          </p:cNvPr>
          <p:cNvSpPr txBox="1"/>
          <p:nvPr/>
        </p:nvSpPr>
        <p:spPr>
          <a:xfrm>
            <a:off x="523717" y="1692420"/>
            <a:ext cx="30537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Lato" panose="020F0502020204030203" pitchFamily="34" charset="0"/>
              </a:rPr>
              <a:t>Your Success &amp; Satisfaction Depend on Your Work &amp; Honesty in Your Workplace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857D3-0670-4D80-9CBC-276F479E8365}"/>
              </a:ext>
            </a:extLst>
          </p:cNvPr>
          <p:cNvSpPr txBox="1"/>
          <p:nvPr/>
        </p:nvSpPr>
        <p:spPr>
          <a:xfrm>
            <a:off x="5079999" y="4958833"/>
            <a:ext cx="41413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https://beingbriannon.wordpress.com/2019/08/11/flexibility-in-the-workplace-the-future-of-work/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49345-CF78-4DEB-BE5B-0956CDA23740}"/>
              </a:ext>
            </a:extLst>
          </p:cNvPr>
          <p:cNvSpPr/>
          <p:nvPr/>
        </p:nvSpPr>
        <p:spPr>
          <a:xfrm>
            <a:off x="0" y="0"/>
            <a:ext cx="9144000" cy="918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কর্মস্থলে</a:t>
            </a:r>
            <a:r>
              <a:rPr lang="en-US" sz="2400" dirty="0"/>
              <a:t> </a:t>
            </a:r>
            <a:r>
              <a:rPr lang="en-US" sz="2400" dirty="0" err="1"/>
              <a:t>ফাঁকি</a:t>
            </a:r>
            <a:r>
              <a:rPr lang="en-US" sz="2400" dirty="0"/>
              <a:t> </a:t>
            </a:r>
            <a:r>
              <a:rPr lang="en-US" sz="2400" dirty="0" err="1"/>
              <a:t>দেয়া</a:t>
            </a:r>
            <a:r>
              <a:rPr lang="en-US" sz="2400" dirty="0"/>
              <a:t> </a:t>
            </a:r>
            <a:r>
              <a:rPr lang="en-US" sz="2400" dirty="0" err="1"/>
              <a:t>ভিষণ</a:t>
            </a:r>
            <a:r>
              <a:rPr lang="en-US" sz="2400" dirty="0"/>
              <a:t> </a:t>
            </a:r>
            <a:r>
              <a:rPr lang="en-US" sz="2400" dirty="0" err="1"/>
              <a:t>গুনাহের</a:t>
            </a:r>
            <a:r>
              <a:rPr lang="en-US" sz="2400" dirty="0"/>
              <a:t> </a:t>
            </a:r>
            <a:r>
              <a:rPr lang="en-US" sz="2400" dirty="0" err="1"/>
              <a:t>কাজ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51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F27CE0-5A15-49C8-A4CA-21815E294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70" y="0"/>
            <a:ext cx="6340729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A656C1-973E-4BA3-8632-AE0576E720D7}"/>
              </a:ext>
            </a:extLst>
          </p:cNvPr>
          <p:cNvSpPr/>
          <p:nvPr/>
        </p:nvSpPr>
        <p:spPr>
          <a:xfrm>
            <a:off x="0" y="0"/>
            <a:ext cx="280327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F00533-3DF3-49D5-A8EC-2405E75B61FA}"/>
              </a:ext>
            </a:extLst>
          </p:cNvPr>
          <p:cNvSpPr txBox="1"/>
          <p:nvPr/>
        </p:nvSpPr>
        <p:spPr>
          <a:xfrm>
            <a:off x="717504" y="1663809"/>
            <a:ext cx="1912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B0604020202020204" charset="0"/>
              </a:rPr>
              <a:t>We Believe in Family Values</a:t>
            </a:r>
          </a:p>
        </p:txBody>
      </p:sp>
    </p:spTree>
    <p:extLst>
      <p:ext uri="{BB962C8B-B14F-4D97-AF65-F5344CB8AC3E}">
        <p14:creationId xmlns:p14="http://schemas.microsoft.com/office/powerpoint/2010/main" val="2679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6749" y="1509548"/>
            <a:ext cx="2943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Target 100% Good Result of Students: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Academic &amp; Board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BBEA8-4E2A-4646-A0E2-52D372382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25" y="0"/>
            <a:ext cx="5179375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4A0463-5847-4568-A879-571F3D2977C4}"/>
              </a:ext>
            </a:extLst>
          </p:cNvPr>
          <p:cNvSpPr/>
          <p:nvPr/>
        </p:nvSpPr>
        <p:spPr>
          <a:xfrm>
            <a:off x="2" y="0"/>
            <a:ext cx="3964623" cy="51434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AD650-9EE8-4F61-B419-9455224C2BA0}"/>
              </a:ext>
            </a:extLst>
          </p:cNvPr>
          <p:cNvSpPr txBox="1"/>
          <p:nvPr/>
        </p:nvSpPr>
        <p:spPr>
          <a:xfrm>
            <a:off x="590550" y="1663808"/>
            <a:ext cx="30537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Everyone has their Specific Field to Contribute</a:t>
            </a:r>
          </a:p>
        </p:txBody>
      </p:sp>
    </p:spTree>
    <p:extLst>
      <p:ext uri="{BB962C8B-B14F-4D97-AF65-F5344CB8AC3E}">
        <p14:creationId xmlns:p14="http://schemas.microsoft.com/office/powerpoint/2010/main" val="30892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A56F90-3744-4898-9D33-170A67F114EC}"/>
              </a:ext>
            </a:extLst>
          </p:cNvPr>
          <p:cNvSpPr/>
          <p:nvPr/>
        </p:nvSpPr>
        <p:spPr>
          <a:xfrm>
            <a:off x="0" y="817424"/>
            <a:ext cx="9144000" cy="4326076"/>
          </a:xfrm>
          <a:prstGeom prst="rect">
            <a:avLst/>
          </a:prstGeom>
          <a:solidFill>
            <a:srgbClr val="0F9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EA73D-4072-4687-A02A-E0339CDC3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"/>
          <a:stretch/>
        </p:blipFill>
        <p:spPr>
          <a:xfrm>
            <a:off x="1034986" y="-1"/>
            <a:ext cx="7074029" cy="4965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9143998" cy="8174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4317" y="140694"/>
            <a:ext cx="7946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Contribute &amp; Be a Part of Our Achievements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E59FE-2836-4739-B9E2-2AE3783C82D0}"/>
              </a:ext>
            </a:extLst>
          </p:cNvPr>
          <p:cNvSpPr txBox="1"/>
          <p:nvPr/>
        </p:nvSpPr>
        <p:spPr>
          <a:xfrm>
            <a:off x="-20022" y="4972182"/>
            <a:ext cx="41602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https://blog.structuredweb.com/2016/10/17/structuredweb-appoints-new-vp-of-services-and/</a:t>
            </a:r>
          </a:p>
        </p:txBody>
      </p:sp>
    </p:spTree>
    <p:extLst>
      <p:ext uri="{BB962C8B-B14F-4D97-AF65-F5344CB8AC3E}">
        <p14:creationId xmlns:p14="http://schemas.microsoft.com/office/powerpoint/2010/main" val="17679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3529" y="817424"/>
            <a:ext cx="4098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rlin Sans FB" panose="020E0602020502020306" pitchFamily="34" charset="0"/>
              </a:rPr>
              <a:t>Who Will Take 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50" y="1663808"/>
            <a:ext cx="3233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Take the Responsibility to Implement the Ideas…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2986C-DEB9-4AF8-937F-FE9CBF834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9" t="2646" r="25556"/>
          <a:stretch/>
        </p:blipFill>
        <p:spPr>
          <a:xfrm>
            <a:off x="-1" y="0"/>
            <a:ext cx="4572001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F0F16-46F0-421B-A8BB-D0C47B231059}"/>
              </a:ext>
            </a:extLst>
          </p:cNvPr>
          <p:cNvSpPr txBox="1"/>
          <p:nvPr/>
        </p:nvSpPr>
        <p:spPr>
          <a:xfrm>
            <a:off x="-20022" y="4972182"/>
            <a:ext cx="31188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https://www.brightermonday.co.tz/blog/happiness-workplace/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CFD881-1BE3-4994-AB16-00FDD69F4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3" r="10030"/>
          <a:stretch/>
        </p:blipFill>
        <p:spPr>
          <a:xfrm>
            <a:off x="4571999" y="-13348"/>
            <a:ext cx="4572001" cy="51568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29084-2001-435C-B6BB-7BFF8538C482}"/>
              </a:ext>
            </a:extLst>
          </p:cNvPr>
          <p:cNvSpPr txBox="1"/>
          <p:nvPr/>
        </p:nvSpPr>
        <p:spPr>
          <a:xfrm>
            <a:off x="5219700" y="4958834"/>
            <a:ext cx="42227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https://www1.guff.com/a-new-study-reveals-why-you-should-stop-trying-to-be-happy-at-work/</a:t>
            </a:r>
          </a:p>
        </p:txBody>
      </p:sp>
    </p:spTree>
    <p:extLst>
      <p:ext uri="{BB962C8B-B14F-4D97-AF65-F5344CB8AC3E}">
        <p14:creationId xmlns:p14="http://schemas.microsoft.com/office/powerpoint/2010/main" val="24724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3529" y="817424"/>
            <a:ext cx="4098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rlin Sans FB" panose="020E0602020502020306" pitchFamily="34" charset="0"/>
              </a:rPr>
              <a:t>Who Will Take 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50" y="1663808"/>
            <a:ext cx="3233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Take the Responsibility to Implement the Ideas…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12986C-DEB9-4AF8-937F-FE9CBF83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EF0F16-46F0-421B-A8BB-D0C47B231059}"/>
              </a:ext>
            </a:extLst>
          </p:cNvPr>
          <p:cNvSpPr txBox="1"/>
          <p:nvPr/>
        </p:nvSpPr>
        <p:spPr>
          <a:xfrm>
            <a:off x="-20022" y="4972182"/>
            <a:ext cx="17353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tx1"/>
                </a:solidFill>
                <a:latin typeface="Lato" panose="020F0502020204030203" pitchFamily="34" charset="0"/>
              </a:rPr>
              <a:t>Image Source: http://job-envie.com/nl/faq-2/</a:t>
            </a:r>
          </a:p>
        </p:txBody>
      </p:sp>
    </p:spTree>
    <p:extLst>
      <p:ext uri="{BB962C8B-B14F-4D97-AF65-F5344CB8AC3E}">
        <p14:creationId xmlns:p14="http://schemas.microsoft.com/office/powerpoint/2010/main" val="36288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4E439-B5E9-45D7-9949-A2D0316A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5982" y="2063918"/>
            <a:ext cx="3873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Lato" panose="020B0604020202020204" charset="0"/>
                <a:ea typeface="Open Sans" panose="020B0604020202020204" charset="0"/>
                <a:cs typeface="Open Sans" panose="020B0604020202020204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306500"/>
            <a:ext cx="9144000" cy="383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65209"/>
            <a:ext cx="9144000" cy="1273628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185" y="3224969"/>
            <a:ext cx="8893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We Value Our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Students &amp; Guardians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5B5912-1BAB-48C2-B754-4B3FA0DBB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27546"/>
          </a:xfrm>
          <a:prstGeom prst="rect">
            <a:avLst/>
          </a:prstGeom>
          <a:solidFill>
            <a:srgbClr val="FCF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" y="185845"/>
            <a:ext cx="9143999" cy="696686"/>
          </a:xfrm>
          <a:prstGeom prst="roundRect">
            <a:avLst>
              <a:gd name="adj" fmla="val 0"/>
            </a:avLst>
          </a:prstGeom>
          <a:solidFill>
            <a:srgbClr val="00206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98281" y="225236"/>
            <a:ext cx="6947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panose="020F0502020204030203" pitchFamily="34" charset="0"/>
              </a:rPr>
              <a:t>Teacher – Student Relationship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224928"/>
            <a:ext cx="9144000" cy="918572"/>
          </a:xfrm>
          <a:prstGeom prst="rect">
            <a:avLst/>
          </a:prstGeom>
          <a:solidFill>
            <a:srgbClr val="FDF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20022" y="4950119"/>
            <a:ext cx="8305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Image Source : https://www.quietrev.com/theres-more-to-class-participation/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783"/>
            <a:ext cx="9144000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/>
          <a:stretch/>
        </p:blipFill>
        <p:spPr>
          <a:xfrm>
            <a:off x="2999678" y="0"/>
            <a:ext cx="6144322" cy="5143499"/>
          </a:xfrm>
          <a:prstGeom prst="rect">
            <a:avLst/>
          </a:prstGeom>
          <a:gradFill flip="none" rotWithShape="1">
            <a:gsLst>
              <a:gs pos="23898">
                <a:srgbClr val="111325"/>
              </a:gs>
              <a:gs pos="0">
                <a:schemeClr val="accent1">
                  <a:lumMod val="5000"/>
                  <a:lumOff val="95000"/>
                </a:schemeClr>
              </a:gs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</p:pic>
      <p:sp>
        <p:nvSpPr>
          <p:cNvPr id="7" name="Rectangle 6"/>
          <p:cNvSpPr/>
          <p:nvPr/>
        </p:nvSpPr>
        <p:spPr>
          <a:xfrm>
            <a:off x="0" y="0"/>
            <a:ext cx="2999678" cy="51435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88;p18"/>
          <p:cNvSpPr txBox="1"/>
          <p:nvPr/>
        </p:nvSpPr>
        <p:spPr>
          <a:xfrm>
            <a:off x="67940" y="1572344"/>
            <a:ext cx="2863798" cy="199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 dirty="0">
                <a:solidFill>
                  <a:schemeClr val="bg1"/>
                </a:solidFill>
                <a:latin typeface="Lato" panose="020F0502020204030203" pitchFamily="34" charset="0"/>
                <a:ea typeface="Open Sans"/>
                <a:cs typeface="Open Sans"/>
                <a:sym typeface="Open Sans"/>
              </a:rPr>
              <a:t>Ensure Policies with Effectiveness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3872" y="4943444"/>
            <a:ext cx="2750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Lato" panose="020F0502020204030203" pitchFamily="34" charset="0"/>
              </a:rPr>
              <a:t>                             Image Source: https://www.ucl.ac.uk/public-policy/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7339" r="21487" b="16753"/>
          <a:stretch/>
        </p:blipFill>
        <p:spPr>
          <a:xfrm>
            <a:off x="3257100" y="0"/>
            <a:ext cx="5886900" cy="5165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6507" y="0"/>
            <a:ext cx="3274828" cy="51652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169" y="1582362"/>
            <a:ext cx="295742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Add Value:</a:t>
            </a:r>
          </a:p>
          <a:p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</a:rPr>
              <a:t>To the Students</a:t>
            </a:r>
          </a:p>
          <a:p>
            <a:endParaRPr lang="en-US" sz="1000" b="1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</a:rPr>
              <a:t>To the Guardians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7638" y="4943445"/>
            <a:ext cx="33015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Lato" panose="020F0502020204030203" pitchFamily="34" charset="0"/>
              </a:rPr>
              <a:t>Image Source: https://jbarrows.com/blog/five-ways-sales-can-add-value/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080" y="76199"/>
            <a:ext cx="83092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Source: https://www.globalcareercounsellor.com/blog/how-can-a-teacher-help-in-student-career-guidance/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D51F5-A705-4462-960B-1AE69E57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80"/>
          <a:stretch/>
        </p:blipFill>
        <p:spPr>
          <a:xfrm>
            <a:off x="2940266" y="0"/>
            <a:ext cx="6203734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D4091F-52D3-45F7-9A1C-D2FE9B415D88}"/>
              </a:ext>
            </a:extLst>
          </p:cNvPr>
          <p:cNvSpPr/>
          <p:nvPr/>
        </p:nvSpPr>
        <p:spPr>
          <a:xfrm>
            <a:off x="0" y="0"/>
            <a:ext cx="3177375" cy="5143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B8826-A60E-49AB-A24D-8B1A323AC023}"/>
              </a:ext>
            </a:extLst>
          </p:cNvPr>
          <p:cNvSpPr txBox="1"/>
          <p:nvPr/>
        </p:nvSpPr>
        <p:spPr>
          <a:xfrm>
            <a:off x="197063" y="2094696"/>
            <a:ext cx="2783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Use of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0170-35B3-4E30-9E4A-BF10F497592B}"/>
              </a:ext>
            </a:extLst>
          </p:cNvPr>
          <p:cNvSpPr txBox="1"/>
          <p:nvPr/>
        </p:nvSpPr>
        <p:spPr>
          <a:xfrm>
            <a:off x="5022274" y="4958834"/>
            <a:ext cx="41884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Image Source: https://www.withum.com/resources/an-eye-opening-look-inside-a-healthcare-cyberattack-incident/</a:t>
            </a:r>
          </a:p>
        </p:txBody>
      </p:sp>
    </p:spTree>
    <p:extLst>
      <p:ext uri="{BB962C8B-B14F-4D97-AF65-F5344CB8AC3E}">
        <p14:creationId xmlns:p14="http://schemas.microsoft.com/office/powerpoint/2010/main" val="37068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D4091F-52D3-45F7-9A1C-D2FE9B415D8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B4DF"/>
          </a:solidFill>
          <a:ln>
            <a:solidFill>
              <a:srgbClr val="57B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D51F5-A705-4462-960B-1AE69E57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4"/>
          <a:stretch/>
        </p:blipFill>
        <p:spPr>
          <a:xfrm>
            <a:off x="2000250" y="160191"/>
            <a:ext cx="5143500" cy="4702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E0170-35B3-4E30-9E4A-BF10F497592B}"/>
              </a:ext>
            </a:extLst>
          </p:cNvPr>
          <p:cNvSpPr txBox="1"/>
          <p:nvPr/>
        </p:nvSpPr>
        <p:spPr>
          <a:xfrm>
            <a:off x="5062862" y="4972182"/>
            <a:ext cx="40944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Lato" panose="020F0502020204030203" pitchFamily="34" charset="0"/>
              </a:rPr>
              <a:t>Image Source: https://elearningindustry.com/online-learning-advantages-online-learning-offers-plenty-incentives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B11055-A021-42F2-969D-F94C65F3CD9A}"/>
              </a:ext>
            </a:extLst>
          </p:cNvPr>
          <p:cNvSpPr/>
          <p:nvPr/>
        </p:nvSpPr>
        <p:spPr>
          <a:xfrm>
            <a:off x="0" y="3737167"/>
            <a:ext cx="9144000" cy="710102"/>
          </a:xfrm>
          <a:prstGeom prst="rect">
            <a:avLst/>
          </a:prstGeom>
          <a:solidFill>
            <a:srgbClr val="57B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B8826-A60E-49AB-A24D-8B1A323AC023}"/>
              </a:ext>
            </a:extLst>
          </p:cNvPr>
          <p:cNvSpPr txBox="1"/>
          <p:nvPr/>
        </p:nvSpPr>
        <p:spPr>
          <a:xfrm>
            <a:off x="529430" y="3757194"/>
            <a:ext cx="811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Lato" panose="020F0502020204030203" pitchFamily="34" charset="0"/>
              </a:rPr>
              <a:t>Technology Based Education</a:t>
            </a:r>
          </a:p>
        </p:txBody>
      </p:sp>
    </p:spTree>
    <p:extLst>
      <p:ext uri="{BB962C8B-B14F-4D97-AF65-F5344CB8AC3E}">
        <p14:creationId xmlns:p14="http://schemas.microsoft.com/office/powerpoint/2010/main" val="8319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3746</TotalTime>
  <Words>522</Words>
  <Application>Microsoft Office PowerPoint</Application>
  <PresentationFormat>On-screen Show (16:9)</PresentationFormat>
  <Paragraphs>78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Montserrat</vt:lpstr>
      <vt:lpstr>Lato</vt:lpstr>
      <vt:lpstr>Arial</vt:lpstr>
      <vt:lpstr>Calibri</vt:lpstr>
      <vt:lpstr>Berlin Sans FB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Entrepreneurship Development  and  DIU (Today, Tomorrow and Beyond)</dc:title>
  <dc:creator>HP</dc:creator>
  <cp:lastModifiedBy>Windows User</cp:lastModifiedBy>
  <cp:revision>184</cp:revision>
  <cp:lastPrinted>2020-01-16T11:33:46Z</cp:lastPrinted>
  <dcterms:modified xsi:type="dcterms:W3CDTF">2020-01-16T11:55:14Z</dcterms:modified>
</cp:coreProperties>
</file>