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308" r:id="rId3"/>
    <p:sldId id="257" r:id="rId4"/>
    <p:sldId id="260" r:id="rId5"/>
    <p:sldId id="262" r:id="rId6"/>
    <p:sldId id="283" r:id="rId7"/>
    <p:sldId id="261" r:id="rId8"/>
    <p:sldId id="291" r:id="rId9"/>
    <p:sldId id="263" r:id="rId10"/>
    <p:sldId id="265" r:id="rId11"/>
    <p:sldId id="267" r:id="rId12"/>
    <p:sldId id="302" r:id="rId13"/>
    <p:sldId id="307" r:id="rId14"/>
    <p:sldId id="309" r:id="rId15"/>
    <p:sldId id="293" r:id="rId16"/>
    <p:sldId id="295" r:id="rId17"/>
    <p:sldId id="298" r:id="rId18"/>
    <p:sldId id="297" r:id="rId19"/>
    <p:sldId id="296" r:id="rId20"/>
    <p:sldId id="306" r:id="rId21"/>
    <p:sldId id="301" r:id="rId22"/>
    <p:sldId id="303" r:id="rId23"/>
    <p:sldId id="304" r:id="rId24"/>
    <p:sldId id="300" r:id="rId25"/>
    <p:sldId id="310" r:id="rId26"/>
    <p:sldId id="311" r:id="rId27"/>
    <p:sldId id="271" r:id="rId28"/>
    <p:sldId id="299" r:id="rId29"/>
    <p:sldId id="282" r:id="rId30"/>
  </p:sldIdLst>
  <p:sldSz cx="9144000" cy="5143500" type="screen16x9"/>
  <p:notesSz cx="6858000" cy="9144000"/>
  <p:embeddedFontLst>
    <p:embeddedFont>
      <p:font typeface="Lato" panose="020F0502020204030203" pitchFamily="34" charset="0"/>
      <p:regular r:id="rId32"/>
      <p:bold r:id="rId33"/>
    </p:embeddedFont>
    <p:embeddedFont>
      <p:font typeface="Berlin Sans FB" panose="020E0602020502020306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pen Sans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CEC1"/>
    <a:srgbClr val="2BCC7F"/>
    <a:srgbClr val="82BCE1"/>
    <a:srgbClr val="2E8273"/>
    <a:srgbClr val="FEFEFE"/>
    <a:srgbClr val="EBEDF1"/>
    <a:srgbClr val="FFFFFF"/>
    <a:srgbClr val="DDDDDD"/>
    <a:srgbClr val="F6F7FA"/>
    <a:srgbClr val="6C8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249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9686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e67af4093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e67af4093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82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e67af4093_1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e67af4093_1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123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67af409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67af4093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470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67af409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67af4093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408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e67af4093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4e67af4093_1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9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e67af409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e67af409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12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e67af4093_1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e67af4093_1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32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e67af409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e67af409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220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e67af4093_1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e67af4093_1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857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e67af4093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e67af4093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823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e67af4093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e67af4093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09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e67af4093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e67af4093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91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e67af4093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e67af4093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36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>
            <a:off x="75" y="4091721"/>
            <a:ext cx="9144000" cy="10517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4709302" y="4176981"/>
            <a:ext cx="4387168" cy="91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 smtClean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Md</a:t>
            </a:r>
            <a:r>
              <a:rPr lang="en" sz="2000" b="1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. Sabur </a:t>
            </a:r>
            <a:r>
              <a:rPr lang="en" sz="2000" b="1" i="0" u="none" strike="noStrike" cap="none" dirty="0" smtClean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Khan </a:t>
            </a:r>
            <a:endParaRPr sz="800" dirty="0">
              <a:latin typeface="Lato" panose="020F0502020204030203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Chairman, </a:t>
            </a:r>
            <a:r>
              <a:rPr lang="en" sz="1200" b="1" i="0" u="none" strike="noStrike" cap="none" dirty="0" smtClean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BoT</a:t>
            </a:r>
            <a:endParaRPr sz="1200" b="0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 u="none" strike="noStrike" cap="none" dirty="0">
                <a:solidFill>
                  <a:srgbClr val="39B54A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Daffodil</a:t>
            </a:r>
            <a:r>
              <a:rPr lang="en" sz="1200" b="1" i="1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" sz="1200" b="1" i="1" u="none" strike="noStrike" cap="none" dirty="0">
                <a:solidFill>
                  <a:srgbClr val="65666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International</a:t>
            </a:r>
            <a:r>
              <a:rPr lang="en" sz="1200" b="1" i="1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" sz="1200" b="1" i="1" u="none" strike="noStrike" cap="none" dirty="0">
                <a:solidFill>
                  <a:srgbClr val="0C4DA2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University</a:t>
            </a:r>
            <a:endParaRPr sz="1200" b="0" i="0" u="none" strike="noStrike" cap="none" dirty="0">
              <a:solidFill>
                <a:srgbClr val="0C4DA2"/>
              </a:solidFill>
              <a:latin typeface="Lato" panose="020F05020202040302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-21"/>
            <a:ext cx="9143924" cy="4082142"/>
          </a:xfrm>
          <a:prstGeom prst="rect">
            <a:avLst/>
          </a:prstGeom>
        </p:spPr>
      </p:pic>
      <p:sp>
        <p:nvSpPr>
          <p:cNvPr id="55" name="Google Shape;55;p13"/>
          <p:cNvSpPr/>
          <p:nvPr/>
        </p:nvSpPr>
        <p:spPr>
          <a:xfrm>
            <a:off x="-150" y="-9580"/>
            <a:ext cx="9144000" cy="4091701"/>
          </a:xfrm>
          <a:prstGeom prst="rect">
            <a:avLst/>
          </a:prstGeom>
          <a:solidFill>
            <a:srgbClr val="000000">
              <a:alpha val="8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799951" y="612976"/>
            <a:ext cx="76364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DIS &amp;</a:t>
            </a:r>
            <a:r>
              <a:rPr lang="en-US" sz="5400" b="1" dirty="0" smtClean="0">
                <a:solidFill>
                  <a:srgbClr val="0070C0"/>
                </a:solidFill>
              </a:rPr>
              <a:t> DIC  </a:t>
            </a:r>
          </a:p>
          <a:p>
            <a:r>
              <a:rPr lang="en-US" sz="5400" b="1" dirty="0" smtClean="0">
                <a:solidFill>
                  <a:srgbClr val="92D050"/>
                </a:solidFill>
              </a:rPr>
              <a:t>Teachers Training For Quality Enhancement</a:t>
            </a:r>
            <a:endParaRPr lang="en-US" sz="5400" b="1" dirty="0">
              <a:solidFill>
                <a:srgbClr val="92D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3" y="220868"/>
            <a:ext cx="1254425" cy="415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62" y="-168170"/>
            <a:ext cx="1322694" cy="1236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3" y="4474029"/>
            <a:ext cx="1075734" cy="558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56" y="4124338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ato" panose="020F0502020204030203" pitchFamily="34" charset="0"/>
              </a:rPr>
              <a:t>Conducted by</a:t>
            </a:r>
            <a:endParaRPr lang="en-US" b="1" dirty="0">
              <a:latin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27546"/>
          </a:xfrm>
          <a:prstGeom prst="rect">
            <a:avLst/>
          </a:prstGeom>
          <a:solidFill>
            <a:srgbClr val="FCF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119743"/>
            <a:ext cx="9143999" cy="696686"/>
          </a:xfrm>
          <a:prstGeom prst="roundRect">
            <a:avLst>
              <a:gd name="adj" fmla="val 0"/>
            </a:avLst>
          </a:prstGeom>
          <a:solidFill>
            <a:srgbClr val="00206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8280" y="159134"/>
            <a:ext cx="6947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Teacher – Student Relationship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FDF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4430" y="4973481"/>
            <a:ext cx="8305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Source: https://www.quietrev.com/theres-more-to-class-participation/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546"/>
            <a:ext cx="9144000" cy="329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3357" y="0"/>
            <a:ext cx="5190643" cy="2105246"/>
          </a:xfrm>
          <a:prstGeom prst="rect">
            <a:avLst/>
          </a:prstGeom>
          <a:solidFill>
            <a:schemeClr val="bg1">
              <a:alpha val="403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04659" y="95692"/>
            <a:ext cx="4457284" cy="24080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Responsibilities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 of a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Teacher</a:t>
            </a:r>
            <a:endParaRPr lang="en-US" sz="3600" b="1" dirty="0">
              <a:solidFill>
                <a:schemeClr val="bg1"/>
              </a:solidFill>
              <a:latin typeface="Lato" panose="020F0502020204030203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4673"/>
          <a:stretch/>
        </p:blipFill>
        <p:spPr>
          <a:xfrm>
            <a:off x="4582886" y="2623456"/>
            <a:ext cx="4479057" cy="2420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2623456"/>
            <a:ext cx="4408715" cy="2420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5691"/>
            <a:ext cx="4408714" cy="24080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4670" y="2053603"/>
            <a:ext cx="3869874" cy="376064"/>
          </a:xfrm>
          <a:prstGeom prst="roundRect">
            <a:avLst/>
          </a:prstGeom>
          <a:solidFill>
            <a:srgbClr val="00206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6057" y="2045767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Helping in the Classroom</a:t>
            </a:r>
            <a:endParaRPr lang="en-US" sz="1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7720" y="4577691"/>
            <a:ext cx="4147462" cy="376064"/>
          </a:xfrm>
          <a:prstGeom prst="roundRect">
            <a:avLst/>
          </a:prstGeom>
          <a:solidFill>
            <a:srgbClr val="00206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5948" y="4563817"/>
            <a:ext cx="421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Engage in Extra-curricular Activities</a:t>
            </a:r>
            <a:endParaRPr lang="en-US" sz="1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06043" y="4579089"/>
            <a:ext cx="4065814" cy="376064"/>
          </a:xfrm>
          <a:prstGeom prst="roundRect">
            <a:avLst/>
          </a:prstGeom>
          <a:solidFill>
            <a:srgbClr val="00206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4162" y="4602030"/>
            <a:ext cx="4849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Taking Care of Weak &amp; </a:t>
            </a:r>
            <a:r>
              <a:rPr lang="en-US" sz="1600" b="1" dirty="0">
                <a:solidFill>
                  <a:schemeClr val="bg1"/>
                </a:solidFill>
                <a:latin typeface="Lato" panose="020F0502020204030203" pitchFamily="34" charset="0"/>
              </a:rPr>
              <a:t>T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alented Student</a:t>
            </a:r>
            <a:endParaRPr lang="en-US" sz="16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21579"/>
          <a:stretch/>
        </p:blipFill>
        <p:spPr>
          <a:xfrm>
            <a:off x="108857" y="167397"/>
            <a:ext cx="5758543" cy="486180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43605" y="167397"/>
            <a:ext cx="3113309" cy="4861804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8998" y="1455023"/>
            <a:ext cx="21225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Nurturing Every Student By Their Capability &amp; Inner Potentiality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2" y="-10886"/>
            <a:ext cx="83092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Source: https://www.globalcareercounsellor.com/blog/how-can-a-teacher-help-in-student-career-guidance/</a:t>
            </a:r>
          </a:p>
        </p:txBody>
      </p:sp>
    </p:spTree>
    <p:extLst>
      <p:ext uri="{BB962C8B-B14F-4D97-AF65-F5344CB8AC3E}">
        <p14:creationId xmlns:p14="http://schemas.microsoft.com/office/powerpoint/2010/main" val="12601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80" y="76199"/>
            <a:ext cx="83092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Source: https://www.globalcareercounsellor.com/blog/how-can-a-teacher-help-in-student-career-guidance/</a:t>
            </a:r>
          </a:p>
        </p:txBody>
      </p:sp>
    </p:spTree>
    <p:extLst>
      <p:ext uri="{BB962C8B-B14F-4D97-AF65-F5344CB8AC3E}">
        <p14:creationId xmlns:p14="http://schemas.microsoft.com/office/powerpoint/2010/main" val="6931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0" y="762000"/>
            <a:ext cx="4278087" cy="4251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2337" y="740230"/>
            <a:ext cx="3472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Source: https://www.prodigygame.com/blog/classroom-management-strategies/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4514" y="9796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ato" panose="020F0502020204030203" pitchFamily="34" charset="0"/>
              </a:rPr>
              <a:t>Find Out The Best Learner</a:t>
            </a:r>
            <a:endParaRPr lang="en-US" sz="2800" b="1" dirty="0">
              <a:latin typeface="Lato" panose="020F050202020403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743" y="762000"/>
            <a:ext cx="4484913" cy="42515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6686" y="1979845"/>
            <a:ext cx="3788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Let The </a:t>
            </a:r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S</a:t>
            </a: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tudent 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To Take </a:t>
            </a:r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lass </a:t>
            </a:r>
          </a:p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F</a:t>
            </a: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or </a:t>
            </a:r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ncreasing </a:t>
            </a:r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heir </a:t>
            </a:r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onfidence</a:t>
            </a: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28" y="819408"/>
            <a:ext cx="5553308" cy="4198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117" y="123459"/>
            <a:ext cx="882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ato" panose="020F0502020204030203" pitchFamily="34" charset="0"/>
              </a:rPr>
              <a:t>Database of Every Student</a:t>
            </a:r>
            <a:endParaRPr lang="en-US" sz="2800" b="1" dirty="0">
              <a:latin typeface="Lat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117" y="819409"/>
            <a:ext cx="3178098" cy="41986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648" y="1487567"/>
            <a:ext cx="3286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Medical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Psychological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Physical Weakness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Daily Class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Exam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Extra-Curricular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Attitude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etc.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3859" y="4855153"/>
            <a:ext cx="33166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Source</a:t>
            </a:r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: https://www.insightsintoimpact.com/its-just-a-database/database-graphic-hi-res/</a:t>
            </a:r>
          </a:p>
        </p:txBody>
      </p:sp>
    </p:spTree>
    <p:extLst>
      <p:ext uri="{BB962C8B-B14F-4D97-AF65-F5344CB8AC3E}">
        <p14:creationId xmlns:p14="http://schemas.microsoft.com/office/powerpoint/2010/main" val="27573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>
          <a:xfrm>
            <a:off x="0" y="0"/>
            <a:ext cx="9144000" cy="514894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4247022"/>
            <a:ext cx="9144000" cy="685617"/>
          </a:xfrm>
          <a:prstGeom prst="roundRect">
            <a:avLst>
              <a:gd name="adj" fmla="val 0"/>
            </a:avLst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0857" y="4358812"/>
            <a:ext cx="747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Inform The Guardian, Their Child’s Report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4430" y="-32658"/>
            <a:ext cx="83092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Source: https://www.assante.com/assante-life/wealth-planning/how-long-do-you-need-plan-foror-how-long-will-you-live</a:t>
            </a:r>
          </a:p>
        </p:txBody>
      </p:sp>
    </p:spTree>
    <p:extLst>
      <p:ext uri="{BB962C8B-B14F-4D97-AF65-F5344CB8AC3E}">
        <p14:creationId xmlns:p14="http://schemas.microsoft.com/office/powerpoint/2010/main" val="1159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 b="13439"/>
          <a:stretch/>
        </p:blipFill>
        <p:spPr>
          <a:xfrm>
            <a:off x="4746171" y="2418383"/>
            <a:ext cx="4397829" cy="2599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0" b="44550"/>
          <a:stretch/>
        </p:blipFill>
        <p:spPr>
          <a:xfrm>
            <a:off x="1025170" y="2307770"/>
            <a:ext cx="3732197" cy="265533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162107"/>
            <a:ext cx="9154886" cy="685617"/>
          </a:xfrm>
          <a:prstGeom prst="roundRect">
            <a:avLst>
              <a:gd name="adj" fmla="val 0"/>
            </a:avLst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859" y="270423"/>
            <a:ext cx="849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Follow Other School’s Reference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1617" y="1346413"/>
            <a:ext cx="3873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Other Schools’ </a:t>
            </a:r>
            <a:r>
              <a:rPr lang="en-US" sz="2000" b="1" dirty="0">
                <a:solidFill>
                  <a:srgbClr val="002060"/>
                </a:solidFill>
                <a:latin typeface="Lato" panose="020F0502020204030203" pitchFamily="34" charset="0"/>
              </a:rPr>
              <a:t>Approach for </a:t>
            </a:r>
            <a:endParaRPr lang="en-US" sz="2000" b="1" dirty="0" smtClean="0">
              <a:solidFill>
                <a:srgbClr val="002060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Making </a:t>
            </a:r>
            <a:r>
              <a:rPr lang="en-US" sz="2000" b="1" dirty="0">
                <a:solidFill>
                  <a:srgbClr val="002060"/>
                </a:solidFill>
                <a:latin typeface="Lato" panose="020F0502020204030203" pitchFamily="34" charset="0"/>
              </a:rPr>
              <a:t>Students Active in </a:t>
            </a:r>
            <a:r>
              <a:rPr lang="en-US" sz="20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Class</a:t>
            </a:r>
            <a:endParaRPr lang="en-US" sz="2000" b="1" dirty="0">
              <a:solidFill>
                <a:srgbClr val="002060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2000" b="1" dirty="0">
                <a:latin typeface="Lato" panose="020F0502020204030203" pitchFamily="34" charset="0"/>
              </a:rPr>
              <a:t/>
            </a:r>
            <a:br>
              <a:rPr lang="en-US" sz="2000" b="1" dirty="0">
                <a:latin typeface="Lato" panose="020F0502020204030203" pitchFamily="34" charset="0"/>
              </a:rPr>
            </a:br>
            <a:endParaRPr lang="en-US" sz="2000" b="1" dirty="0">
              <a:latin typeface="Lat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1" y="4234544"/>
            <a:ext cx="903514" cy="446314"/>
          </a:xfrm>
          <a:prstGeom prst="rect">
            <a:avLst/>
          </a:prstGeom>
          <a:solidFill>
            <a:srgbClr val="E5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51857" y="4474029"/>
            <a:ext cx="1001486" cy="206829"/>
          </a:xfrm>
          <a:prstGeom prst="rect">
            <a:avLst/>
          </a:prstGeom>
          <a:solidFill>
            <a:srgbClr val="E5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18314" y="4386943"/>
            <a:ext cx="2198915" cy="293915"/>
          </a:xfrm>
          <a:prstGeom prst="rect">
            <a:avLst/>
          </a:prstGeom>
          <a:solidFill>
            <a:srgbClr val="E5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47" y="819410"/>
            <a:ext cx="5140070" cy="4184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117" y="111513"/>
            <a:ext cx="882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ato" panose="020F0502020204030203" pitchFamily="34" charset="0"/>
              </a:rPr>
              <a:t>Satisfaction of Guardians</a:t>
            </a:r>
            <a:endParaRPr lang="en-US" sz="2800" b="1" dirty="0">
              <a:latin typeface="Lato" panose="020F050202020403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6117" y="819410"/>
            <a:ext cx="3189249" cy="4192275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1444" y="1572590"/>
            <a:ext cx="2943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Target 100% Good Result of 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Academic &amp; Board Result</a:t>
            </a: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8029" y="4992541"/>
            <a:ext cx="33745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tx1"/>
                </a:solidFill>
                <a:latin typeface="Lato" panose="020F0502020204030203" pitchFamily="34" charset="0"/>
              </a:rPr>
              <a:t>Source</a:t>
            </a:r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: https://alecanmarketing.com/blog/what-business-owners-can-do-negative-yelp/</a:t>
            </a:r>
          </a:p>
        </p:txBody>
      </p:sp>
    </p:spTree>
    <p:extLst>
      <p:ext uri="{BB962C8B-B14F-4D97-AF65-F5344CB8AC3E}">
        <p14:creationId xmlns:p14="http://schemas.microsoft.com/office/powerpoint/2010/main" val="9897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3357" y="0"/>
            <a:ext cx="5190643" cy="2105246"/>
          </a:xfrm>
          <a:prstGeom prst="rect">
            <a:avLst/>
          </a:prstGeom>
          <a:solidFill>
            <a:schemeClr val="bg1">
              <a:alpha val="403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9" y="2599406"/>
            <a:ext cx="4435513" cy="2444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2599406"/>
            <a:ext cx="4457286" cy="2444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9" y="95691"/>
            <a:ext cx="4435513" cy="24080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085" y="95692"/>
            <a:ext cx="4457286" cy="24080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Introduce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Art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of </a:t>
            </a:r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Living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to </a:t>
            </a:r>
            <a:endParaRPr lang="en-US" sz="3200" b="1" dirty="0" smtClean="0">
              <a:solidFill>
                <a:schemeClr val="bg1"/>
              </a:solidFill>
              <a:latin typeface="Lato" panose="020F0502020204030203" pitchFamily="3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4020202020204" charset="0"/>
                <a:cs typeface="Open Sans" panose="020B0604020202020204" charset="0"/>
              </a:rPr>
              <a:t>Every Student </a:t>
            </a:r>
            <a:endParaRPr lang="en-US" sz="3200" b="1" dirty="0">
              <a:solidFill>
                <a:schemeClr val="bg1"/>
              </a:solidFill>
              <a:latin typeface="Lato" panose="020F0502020204030203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65" y="0"/>
            <a:ext cx="5409135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734865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7719" y="118985"/>
            <a:ext cx="3772533" cy="4905455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249507" y="1971547"/>
            <a:ext cx="3468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Greet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Each Other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9031" y="4981655"/>
            <a:ext cx="33745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tx1"/>
                </a:solidFill>
                <a:latin typeface="Lato" panose="020F0502020204030203" pitchFamily="34" charset="0"/>
              </a:rPr>
              <a:t>Source</a:t>
            </a:r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: https://guernseydonkey.com/why-do-we-shake-hands-as-a-greeting/</a:t>
            </a:r>
          </a:p>
        </p:txBody>
      </p:sp>
    </p:spTree>
    <p:extLst>
      <p:ext uri="{BB962C8B-B14F-4D97-AF65-F5344CB8AC3E}">
        <p14:creationId xmlns:p14="http://schemas.microsoft.com/office/powerpoint/2010/main" val="7403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r="41123" b="34690"/>
          <a:stretch/>
        </p:blipFill>
        <p:spPr>
          <a:xfrm>
            <a:off x="164387" y="143839"/>
            <a:ext cx="4451156" cy="3591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755571"/>
            <a:ext cx="9144000" cy="1387929"/>
          </a:xfrm>
          <a:prstGeom prst="rect">
            <a:avLst/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387" y="3875314"/>
            <a:ext cx="8835775" cy="11282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E</a:t>
            </a:r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very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H</a:t>
            </a:r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uman Has an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U</a:t>
            </a:r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nique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I</a:t>
            </a:r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dentity</a:t>
            </a:r>
            <a:endParaRPr lang="en-US" sz="32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4" y="143839"/>
            <a:ext cx="4384618" cy="35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65" y="0"/>
            <a:ext cx="5409135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734865" cy="51435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7719" y="129871"/>
            <a:ext cx="4027967" cy="4905455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313" y="1663771"/>
            <a:ext cx="3857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   We </a:t>
            </a: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Need Solutions:</a:t>
            </a:r>
          </a:p>
          <a:p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Instant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Permanent Solution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3315" y="4981655"/>
            <a:ext cx="33745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tx1"/>
                </a:solidFill>
                <a:latin typeface="Lato" panose="020F0502020204030203" pitchFamily="34" charset="0"/>
              </a:rPr>
              <a:t>Source</a:t>
            </a:r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: http://buildmindpower.com/solve-problems-easier/</a:t>
            </a:r>
          </a:p>
        </p:txBody>
      </p:sp>
    </p:spTree>
    <p:extLst>
      <p:ext uri="{BB962C8B-B14F-4D97-AF65-F5344CB8AC3E}">
        <p14:creationId xmlns:p14="http://schemas.microsoft.com/office/powerpoint/2010/main" val="159538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"/>
          <a:stretch/>
        </p:blipFill>
        <p:spPr>
          <a:xfrm>
            <a:off x="4083208" y="0"/>
            <a:ext cx="5060792" cy="5137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4083208" cy="5143500"/>
          </a:xfrm>
          <a:prstGeom prst="rect">
            <a:avLst/>
          </a:prstGeom>
          <a:solidFill>
            <a:srgbClr val="F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8985" y="138224"/>
            <a:ext cx="4170295" cy="4854064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22598" y="4981655"/>
            <a:ext cx="43117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tx1"/>
                </a:solidFill>
                <a:latin typeface="Lato" panose="020F0502020204030203" pitchFamily="34" charset="0"/>
              </a:rPr>
              <a:t>Source</a:t>
            </a:r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: http://www.incoreinsightlytics.com/government-of-india-approves-national-health-policy-2017/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501" y="1417588"/>
            <a:ext cx="4823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Hand 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Specific Job Descriptions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E-mail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Follow-up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Daily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Appreciation</a:t>
            </a:r>
          </a:p>
        </p:txBody>
      </p:sp>
    </p:spTree>
    <p:extLst>
      <p:ext uri="{BB962C8B-B14F-4D97-AF65-F5344CB8AC3E}">
        <p14:creationId xmlns:p14="http://schemas.microsoft.com/office/powerpoint/2010/main" val="5379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749" y="1509548"/>
            <a:ext cx="2943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Target 100% Good Result of 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Academic &amp; Board Result</a:t>
            </a: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8029" y="4992541"/>
            <a:ext cx="33745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tx1"/>
                </a:solidFill>
                <a:latin typeface="Lato" panose="020F0502020204030203" pitchFamily="34" charset="0"/>
              </a:rPr>
              <a:t>Source</a:t>
            </a:r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: https://alecanmarketing.com/blog/what-business-owners-can-do-negative-yelp/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8"/>
            <a:ext cx="9144000" cy="51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4289551" cy="5166320"/>
          </a:xfrm>
          <a:prstGeom prst="rect">
            <a:avLst/>
          </a:prstGeom>
          <a:solidFill>
            <a:srgbClr val="2E8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50" y="-1"/>
            <a:ext cx="4854449" cy="51663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8984" y="138224"/>
            <a:ext cx="4367619" cy="489097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4317" y="357840"/>
            <a:ext cx="366817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Teacher’s Feedback from the Survey:</a:t>
            </a:r>
          </a:p>
          <a:p>
            <a:endParaRPr lang="en-US" sz="2000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Teaching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Guideline from Supervisors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Student Counselling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Academic/Monitoring Committee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Practical 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B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ased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Subject Based Training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Moral 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Value 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ncreasing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Motivational 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Accountability</a:t>
            </a:r>
            <a:endParaRPr lang="en-US" sz="2000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56" y="0"/>
            <a:ext cx="4729844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529" y="817424"/>
            <a:ext cx="4098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Who Will Take The</a:t>
            </a:r>
            <a:endParaRPr lang="en-US" sz="5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414155" cy="51434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0549" y="1294478"/>
            <a:ext cx="3233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Lato" panose="020F0502020204030203" pitchFamily="34" charset="0"/>
              </a:rPr>
              <a:t>Who Will Take The Responsibility to Implement the Ideas…</a:t>
            </a:r>
            <a:endParaRPr lang="en-US" sz="3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4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037548"/>
            <a:ext cx="5715000" cy="4352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286" y="217183"/>
            <a:ext cx="889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Stay Connected to Keep Sound Relationship</a:t>
            </a:r>
            <a:endParaRPr lang="en-US" sz="2800" b="1" dirty="0">
              <a:solidFill>
                <a:srgbClr val="002060"/>
              </a:solidFill>
              <a:latin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6"/>
          <a:stretch/>
        </p:blipFill>
        <p:spPr>
          <a:xfrm>
            <a:off x="0" y="0"/>
            <a:ext cx="9143999" cy="514894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4198566"/>
            <a:ext cx="9154886" cy="685617"/>
          </a:xfrm>
          <a:prstGeom prst="roundRect">
            <a:avLst>
              <a:gd name="adj" fmla="val 0"/>
            </a:avLst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4255025"/>
            <a:ext cx="8520600" cy="5727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</a:rPr>
              <a:t>Be </a:t>
            </a:r>
            <a:r>
              <a:rPr lang="en-US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Committed to Become the 2nd Parent</a:t>
            </a:r>
            <a:endParaRPr lang="en-US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5982" y="2063918"/>
            <a:ext cx="3692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erlin Sans FB" panose="020E0602020502020306" pitchFamily="34" charset="0"/>
                <a:ea typeface="Open Sans" panose="020B0604020202020204" charset="0"/>
                <a:cs typeface="Open Sans" panose="020B0604020202020204" charset="0"/>
              </a:rPr>
              <a:t>Thank You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306500"/>
            <a:ext cx="9144000" cy="383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3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92259"/>
            <a:ext cx="9144000" cy="1273628"/>
          </a:xfrm>
          <a:prstGeom prst="rect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185" y="3483338"/>
            <a:ext cx="8893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Guardians Are The Heart of a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School &amp; College</a:t>
            </a:r>
            <a:endParaRPr lang="en-US" sz="32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 b="10083"/>
          <a:stretch/>
        </p:blipFill>
        <p:spPr>
          <a:xfrm>
            <a:off x="1" y="0"/>
            <a:ext cx="9143999" cy="51543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4005946"/>
            <a:ext cx="9143999" cy="805543"/>
          </a:xfrm>
          <a:prstGeom prst="roundRect">
            <a:avLst>
              <a:gd name="adj" fmla="val 0"/>
            </a:avLst>
          </a:prstGeom>
          <a:solidFill>
            <a:srgbClr val="00206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742" y="4147108"/>
            <a:ext cx="803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Build a Good Relationship with Guardians</a:t>
            </a: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5316" y="4986309"/>
            <a:ext cx="7848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Source: https://learningfirst.org/blog/teacher-shows-how-communication-parents-more-grade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217873"/>
            <a:ext cx="9143999" cy="752896"/>
          </a:xfrm>
          <a:prstGeom prst="roundRect">
            <a:avLst>
              <a:gd name="adj" fmla="val 0"/>
            </a:avLst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293" y="301933"/>
            <a:ext cx="787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Survey on Parents’ Opinion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407711">
            <a:off x="3321950" y="1305111"/>
            <a:ext cx="340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Parent’s Satisfaction</a:t>
            </a:r>
            <a:endParaRPr lang="en-US" sz="1600" b="1" dirty="0">
              <a:solidFill>
                <a:srgbClr val="002060"/>
              </a:solidFill>
              <a:latin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422670">
            <a:off x="3439884" y="1628477"/>
            <a:ext cx="340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Parent’s Demand</a:t>
            </a:r>
            <a:endParaRPr lang="en-US" sz="1600" b="1" dirty="0">
              <a:solidFill>
                <a:srgbClr val="002060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406367">
            <a:off x="3548194" y="1950915"/>
            <a:ext cx="340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Parent’s Suggestion </a:t>
            </a:r>
            <a:endParaRPr lang="en-US" sz="1600" b="1" dirty="0">
              <a:solidFill>
                <a:srgbClr val="002060"/>
              </a:solidFill>
              <a:latin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r="17818"/>
          <a:stretch/>
        </p:blipFill>
        <p:spPr>
          <a:xfrm>
            <a:off x="3468028" y="819410"/>
            <a:ext cx="5553308" cy="4184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117" y="123459"/>
            <a:ext cx="882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Meeting on the Survey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56117" y="819409"/>
            <a:ext cx="3178098" cy="41986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932" y="1081403"/>
            <a:ext cx="29439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Teachers will find </a:t>
            </a:r>
            <a:r>
              <a:rPr lang="en-US" sz="1800" b="1" dirty="0">
                <a:solidFill>
                  <a:schemeClr val="bg1"/>
                </a:solidFill>
                <a:latin typeface="Lato" panose="020F0502020204030203" pitchFamily="34" charset="0"/>
              </a:rPr>
              <a:t>o</a:t>
            </a:r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ut the Positive Minded Guardians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Collect the Best Experience of their Previous School/College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Discuss about the Future </a:t>
            </a:r>
            <a:r>
              <a:rPr lang="en-US" sz="1800" b="1" dirty="0">
                <a:solidFill>
                  <a:schemeClr val="bg1"/>
                </a:solidFill>
                <a:latin typeface="Lato" panose="020F0502020204030203" pitchFamily="34" charset="0"/>
              </a:rPr>
              <a:t>D</a:t>
            </a:r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Value their Opinion</a:t>
            </a:r>
            <a:endParaRPr lang="en-US" sz="1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5833" y="4843523"/>
            <a:ext cx="4025590" cy="16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Source: https</a:t>
            </a:r>
            <a:r>
              <a:rPr lang="en-US" sz="500" b="1" dirty="0">
                <a:solidFill>
                  <a:schemeClr val="bg1"/>
                </a:solidFill>
                <a:latin typeface="Lato" panose="020F0502020204030203" pitchFamily="34" charset="0"/>
              </a:rPr>
              <a:t>://www.jw.org/zu/izincwadi/omagazini/g201210/lokho-abazali-abangakwenza/</a:t>
            </a:r>
          </a:p>
        </p:txBody>
      </p:sp>
    </p:spTree>
    <p:extLst>
      <p:ext uri="{BB962C8B-B14F-4D97-AF65-F5344CB8AC3E}">
        <p14:creationId xmlns:p14="http://schemas.microsoft.com/office/powerpoint/2010/main" val="22832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/>
          <a:stretch/>
        </p:blipFill>
        <p:spPr>
          <a:xfrm>
            <a:off x="2999678" y="0"/>
            <a:ext cx="6144322" cy="5143499"/>
          </a:xfrm>
          <a:prstGeom prst="rect">
            <a:avLst/>
          </a:prstGeom>
          <a:gradFill flip="none" rotWithShape="1">
            <a:gsLst>
              <a:gs pos="23898">
                <a:srgbClr val="111325"/>
              </a:gs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</p:pic>
      <p:sp>
        <p:nvSpPr>
          <p:cNvPr id="7" name="Rectangle 6"/>
          <p:cNvSpPr/>
          <p:nvPr/>
        </p:nvSpPr>
        <p:spPr>
          <a:xfrm>
            <a:off x="0" y="0"/>
            <a:ext cx="2999678" cy="51435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Google Shape;88;p18"/>
          <p:cNvSpPr txBox="1"/>
          <p:nvPr/>
        </p:nvSpPr>
        <p:spPr>
          <a:xfrm>
            <a:off x="135881" y="1572344"/>
            <a:ext cx="2863798" cy="199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 smtClean="0">
                <a:solidFill>
                  <a:schemeClr val="bg1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Ensure Policies with Effectiveness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7279" y="4951141"/>
            <a:ext cx="24867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latin typeface="Lato" panose="020F0502020204030203" pitchFamily="34" charset="0"/>
              </a:rPr>
              <a:t>                             Source: https</a:t>
            </a:r>
            <a:r>
              <a:rPr lang="en-US" sz="700" b="1" dirty="0">
                <a:latin typeface="Lato" panose="020F0502020204030203" pitchFamily="34" charset="0"/>
              </a:rPr>
              <a:t>://www.ucl.ac.uk/public-policy/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1" y="1"/>
            <a:ext cx="9143999" cy="5140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0107" y="2408663"/>
            <a:ext cx="3044284" cy="2163337"/>
          </a:xfrm>
          <a:prstGeom prst="rect">
            <a:avLst/>
          </a:prstGeom>
          <a:solidFill>
            <a:srgbClr val="F7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11074" y="2453270"/>
            <a:ext cx="3281528" cy="203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2060"/>
                </a:solidFill>
                <a:latin typeface="Lato" panose="020F0502020204030203" pitchFamily="34" charset="0"/>
              </a:rPr>
              <a:t>Provide Guidelines  to…</a:t>
            </a:r>
          </a:p>
          <a:p>
            <a:pPr algn="ctr"/>
            <a:endParaRPr lang="en-US" sz="2500" b="1" dirty="0">
              <a:latin typeface="Lato" panose="020F0502020204030203" pitchFamily="34" charset="0"/>
            </a:endParaRPr>
          </a:p>
          <a:p>
            <a:pPr algn="ctr"/>
            <a:r>
              <a:rPr lang="en-US" sz="2500" b="1" dirty="0" smtClean="0">
                <a:latin typeface="Lato" panose="020F0502020204030203" pitchFamily="34" charset="0"/>
              </a:rPr>
              <a:t>Existing &amp;</a:t>
            </a:r>
            <a:r>
              <a:rPr lang="en-US" sz="2500" b="1" dirty="0">
                <a:latin typeface="Lato" panose="020F0502020204030203" pitchFamily="34" charset="0"/>
              </a:rPr>
              <a:t> </a:t>
            </a:r>
            <a:r>
              <a:rPr lang="en-US" sz="2500" b="1" dirty="0" smtClean="0">
                <a:latin typeface="Lato" panose="020F0502020204030203" pitchFamily="34" charset="0"/>
              </a:rPr>
              <a:t>New Students</a:t>
            </a:r>
            <a:endParaRPr lang="en-US" sz="25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7339" r="21487" b="16753"/>
          <a:stretch/>
        </p:blipFill>
        <p:spPr>
          <a:xfrm>
            <a:off x="3257100" y="0"/>
            <a:ext cx="5886900" cy="51652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6507" y="0"/>
            <a:ext cx="3274828" cy="51652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9678" y="1490029"/>
            <a:ext cx="29574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Add Value:</a:t>
            </a:r>
          </a:p>
          <a:p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To the Students</a:t>
            </a:r>
          </a:p>
          <a:p>
            <a:endParaRPr lang="en-US" sz="2400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To the Guardians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438" y="4975850"/>
            <a:ext cx="33015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Source: https://jbarrows.com/blog/five-ways-sales-can-add-value/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393</Words>
  <Application>Microsoft Office PowerPoint</Application>
  <PresentationFormat>On-screen Show (16:9)</PresentationFormat>
  <Paragraphs>113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Lato</vt:lpstr>
      <vt:lpstr>Berlin Sans FB</vt:lpstr>
      <vt:lpstr>Calibri</vt:lpstr>
      <vt:lpstr>Open Sans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Committed to Become the 2nd Parent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Entrepreneurship Development  and  DIU (Today, Tomorrow and Beyond)</dc:title>
  <dc:creator>HP</dc:creator>
  <cp:lastModifiedBy>HP</cp:lastModifiedBy>
  <cp:revision>129</cp:revision>
  <dcterms:modified xsi:type="dcterms:W3CDTF">2019-05-13T04:56:11Z</dcterms:modified>
</cp:coreProperties>
</file>