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58" r:id="rId4"/>
    <p:sldId id="259" r:id="rId5"/>
    <p:sldId id="260" r:id="rId6"/>
    <p:sldId id="261" r:id="rId7"/>
    <p:sldId id="262" r:id="rId8"/>
    <p:sldId id="263" r:id="rId9"/>
    <p:sldId id="265" r:id="rId10"/>
    <p:sldId id="268" r:id="rId11"/>
    <p:sldId id="264" r:id="rId12"/>
    <p:sldId id="269" r:id="rId13"/>
    <p:sldId id="270" r:id="rId14"/>
    <p:sldId id="271" r:id="rId15"/>
    <p:sldId id="272" r:id="rId16"/>
    <p:sldId id="273" r:id="rId17"/>
    <p:sldId id="274" r:id="rId18"/>
    <p:sldId id="275"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94" autoAdjust="0"/>
  </p:normalViewPr>
  <p:slideViewPr>
    <p:cSldViewPr snapToGrid="0">
      <p:cViewPr varScale="1">
        <p:scale>
          <a:sx n="111" d="100"/>
          <a:sy n="111" d="100"/>
        </p:scale>
        <p:origin x="55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1F264-2D9E-4E4A-A5DF-874C35FFD20A}" type="datetimeFigureOut">
              <a:rPr lang="en-US" smtClean="0"/>
              <a:t>6/30/2018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A355F-3A07-4F1A-BACA-818FD2AE0F70}" type="slidenum">
              <a:rPr lang="en-US" smtClean="0"/>
              <a:t>‹#›</a:t>
            </a:fld>
            <a:endParaRPr lang="en-US"/>
          </a:p>
        </p:txBody>
      </p:sp>
    </p:spTree>
    <p:extLst>
      <p:ext uri="{BB962C8B-B14F-4D97-AF65-F5344CB8AC3E}">
        <p14:creationId xmlns:p14="http://schemas.microsoft.com/office/powerpoint/2010/main" val="340965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AFAB3E-68F9-4FAE-8558-43D5B43DAED7}" type="slidenum">
              <a:rPr lang="en-IN" smtClean="0"/>
              <a:t>1</a:t>
            </a:fld>
            <a:endParaRPr lang="en-IN"/>
          </a:p>
        </p:txBody>
      </p:sp>
    </p:spTree>
    <p:extLst>
      <p:ext uri="{BB962C8B-B14F-4D97-AF65-F5344CB8AC3E}">
        <p14:creationId xmlns:p14="http://schemas.microsoft.com/office/powerpoint/2010/main" val="303220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8F502-2C7E-4B48-B523-D1D58F753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166B611-C5C4-4100-9598-6A29730B5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E65FBA3-09D3-48DC-ACCE-975CC3664C1A}"/>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CCDF058E-598E-4914-ACEF-5BF3DFF29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A1BD44-109F-4807-A017-B70831B2C9BA}"/>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210363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29AE6-8294-4FFC-B646-0A74D4A9E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7918759-00A6-496C-8900-53536AAFB8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4CD38F-5BEF-4BBF-8EA7-635053447D38}"/>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3F4CCC3D-880E-46CB-9F23-6CBCFFB46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6D784B-6F68-44AA-802D-C810F07319C7}"/>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139526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8362BE3-2801-4088-BE52-8AD683B19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97AE175-3A6C-4573-915D-77D18B10BB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07FBCA-030B-4615-8180-1A89E4A6724A}"/>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1395648C-A4AE-4EE4-A11F-191E41CDB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EBE8AF-04C7-4CDB-8CA6-8C98D951BF22}"/>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402758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F99D4-B0E3-4F48-9ACB-A57CD1B3C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8C07EF-4C86-429D-8915-8E2D155FCA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AEBBCC-6556-4BD6-865E-A09476CC2DAB}"/>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EBD82142-D2AB-415A-BDF7-AAB6CD0D8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878275-5ADE-4386-BFB6-A88680D23A2F}"/>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320637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563C4-179E-4A15-9A81-4DAF6E2BF9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631153-DC05-4AA1-A62E-C9CE3E91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7A779E3-F8C8-4038-A475-468F1B9BB3E1}"/>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143D4A46-E9DF-41AA-AC78-28352DCC2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F0CE8C-ECDB-4DFA-B00C-50E088C0B637}"/>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189950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4F6E5-9339-47C6-A39F-5FC43287E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563DAAE-CF55-424C-A066-56BB9391E4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3EFF33-B8FD-4509-9E4F-D91BB2076E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E4F5FFB-06D1-434B-A41C-E364E3F598D8}"/>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6" name="Footer Placeholder 5">
            <a:extLst>
              <a:ext uri="{FF2B5EF4-FFF2-40B4-BE49-F238E27FC236}">
                <a16:creationId xmlns="" xmlns:a16="http://schemas.microsoft.com/office/drawing/2014/main" id="{FCAFB207-6694-4D34-8E62-9A9CB39FE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E3EB31B-753E-42EB-8F79-B6B9392654B6}"/>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325015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C06BF-D9F2-4F44-A45B-ABE57292F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7A9D55F-BD6A-44E8-897F-B163CC68E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2D018B2-EB24-4C51-89FC-0BC1BC9B16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CDCA7BC-7C95-478E-B709-FC5C6115C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FBD96FB-2FE0-4938-B781-3FF9239BCE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1021A0-1BD3-4AE4-8725-A2BD2B9B5B7D}"/>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8" name="Footer Placeholder 7">
            <a:extLst>
              <a:ext uri="{FF2B5EF4-FFF2-40B4-BE49-F238E27FC236}">
                <a16:creationId xmlns="" xmlns:a16="http://schemas.microsoft.com/office/drawing/2014/main" id="{DCFB3B02-7064-4A1D-BD53-AF45ADE03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1103B60-27AE-4B4A-A0CC-618D9898F399}"/>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48369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DCE316-26D8-4BE0-9B25-F30B5C45C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B6436C-4316-40E0-8B92-7719617BC579}"/>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4" name="Footer Placeholder 3">
            <a:extLst>
              <a:ext uri="{FF2B5EF4-FFF2-40B4-BE49-F238E27FC236}">
                <a16:creationId xmlns="" xmlns:a16="http://schemas.microsoft.com/office/drawing/2014/main" id="{ECF48293-7667-48C2-9186-3C55CA753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22DBCA-BC9B-4617-9AC4-B3CE9BCDAD9D}"/>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295737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AD6291B-5896-49F2-9A9F-C7A235E8BFC6}"/>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3" name="Footer Placeholder 2">
            <a:extLst>
              <a:ext uri="{FF2B5EF4-FFF2-40B4-BE49-F238E27FC236}">
                <a16:creationId xmlns="" xmlns:a16="http://schemas.microsoft.com/office/drawing/2014/main" id="{26469B57-0F7B-48E1-84F5-19C5998B48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400D4AE-6188-4695-8D94-CD8B921CD478}"/>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383514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67C545-7DBA-4E0B-B934-171965281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17BD410-65B3-48A7-A635-C9528D00E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D9C2C6-0E48-414C-A521-094E28DED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E745AAA-7284-44B6-89FA-4B40A7AE7346}"/>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6" name="Footer Placeholder 5">
            <a:extLst>
              <a:ext uri="{FF2B5EF4-FFF2-40B4-BE49-F238E27FC236}">
                <a16:creationId xmlns="" xmlns:a16="http://schemas.microsoft.com/office/drawing/2014/main" id="{1B63CBCC-5B7A-42BA-AF01-297204C14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378EE61-2630-4F2B-B23A-A4124A08285F}"/>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216848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11347-99EE-4553-B0F0-866E7DBA8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8DE372-D2D7-40C7-A7D6-9246E1077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66FC201-1915-4F83-AF02-ABD1F4021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FDDD9BC-9161-4B50-8A11-BF2981D15857}"/>
              </a:ext>
            </a:extLst>
          </p:cNvPr>
          <p:cNvSpPr>
            <a:spLocks noGrp="1"/>
          </p:cNvSpPr>
          <p:nvPr>
            <p:ph type="dt" sz="half" idx="10"/>
          </p:nvPr>
        </p:nvSpPr>
        <p:spPr/>
        <p:txBody>
          <a:bodyPr/>
          <a:lstStyle/>
          <a:p>
            <a:fld id="{69A5AB00-3F39-4CCC-9358-8B7AF5F76DCA}" type="datetimeFigureOut">
              <a:rPr lang="en-US" smtClean="0"/>
              <a:t>6/30/2018</a:t>
            </a:fld>
            <a:endParaRPr lang="en-US"/>
          </a:p>
        </p:txBody>
      </p:sp>
      <p:sp>
        <p:nvSpPr>
          <p:cNvPr id="6" name="Footer Placeholder 5">
            <a:extLst>
              <a:ext uri="{FF2B5EF4-FFF2-40B4-BE49-F238E27FC236}">
                <a16:creationId xmlns="" xmlns:a16="http://schemas.microsoft.com/office/drawing/2014/main" id="{B616DD69-844F-46A1-A89E-8248EFB12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70328C2-4AE2-46A1-8AAC-1F38E2B17542}"/>
              </a:ext>
            </a:extLst>
          </p:cNvPr>
          <p:cNvSpPr>
            <a:spLocks noGrp="1"/>
          </p:cNvSpPr>
          <p:nvPr>
            <p:ph type="sldNum" sz="quarter" idx="12"/>
          </p:nvPr>
        </p:nvSpPr>
        <p:spPr/>
        <p:txBody>
          <a:bodyPr/>
          <a:lstStyle/>
          <a:p>
            <a:fld id="{C74F6BCA-1D1E-4972-89AE-1BA8272F8490}" type="slidenum">
              <a:rPr lang="en-US" smtClean="0"/>
              <a:t>‹#›</a:t>
            </a:fld>
            <a:endParaRPr lang="en-US"/>
          </a:p>
        </p:txBody>
      </p:sp>
    </p:spTree>
    <p:extLst>
      <p:ext uri="{BB962C8B-B14F-4D97-AF65-F5344CB8AC3E}">
        <p14:creationId xmlns:p14="http://schemas.microsoft.com/office/powerpoint/2010/main" val="235524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D756AF8-B1A0-41AB-BDAD-0C714986F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2F9EBA-E248-4A44-BA95-A106600FA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4FF287-3495-4107-97AA-914C4F1A4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5AB00-3F39-4CCC-9358-8B7AF5F76DCA}" type="datetimeFigureOut">
              <a:rPr lang="en-US" smtClean="0"/>
              <a:t>6/30/2018</a:t>
            </a:fld>
            <a:endParaRPr lang="en-US"/>
          </a:p>
        </p:txBody>
      </p:sp>
      <p:sp>
        <p:nvSpPr>
          <p:cNvPr id="5" name="Footer Placeholder 4">
            <a:extLst>
              <a:ext uri="{FF2B5EF4-FFF2-40B4-BE49-F238E27FC236}">
                <a16:creationId xmlns="" xmlns:a16="http://schemas.microsoft.com/office/drawing/2014/main" id="{F1F3AC13-64E9-427A-A5A9-806B87458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8A73BEF-D98F-47DA-88CA-4537A38C8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F6BCA-1D1E-4972-89AE-1BA8272F8490}" type="slidenum">
              <a:rPr lang="en-US" smtClean="0"/>
              <a:t>‹#›</a:t>
            </a:fld>
            <a:endParaRPr lang="en-US"/>
          </a:p>
        </p:txBody>
      </p:sp>
    </p:spTree>
    <p:extLst>
      <p:ext uri="{BB962C8B-B14F-4D97-AF65-F5344CB8AC3E}">
        <p14:creationId xmlns:p14="http://schemas.microsoft.com/office/powerpoint/2010/main" val="35722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arts with statistics on the screen of a laptop on a glossy surface">
            <a:extLst>
              <a:ext uri="{FF2B5EF4-FFF2-40B4-BE49-F238E27FC236}">
                <a16:creationId xmlns="" xmlns:a16="http://schemas.microsoft.com/office/drawing/2014/main" id="{56913E11-A5EF-45DE-B35A-7A257B64C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8" b="193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alf Frame 3"/>
          <p:cNvSpPr/>
          <p:nvPr/>
        </p:nvSpPr>
        <p:spPr>
          <a:xfrm rot="2700000">
            <a:off x="-2913849" y="3424801"/>
            <a:ext cx="7018796" cy="7018796"/>
          </a:xfrm>
          <a:prstGeom prst="halfFrame">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ight Triangle 4"/>
          <p:cNvSpPr/>
          <p:nvPr/>
        </p:nvSpPr>
        <p:spPr>
          <a:xfrm flipH="1" flipV="1">
            <a:off x="2695074" y="-76202"/>
            <a:ext cx="9582649" cy="9241972"/>
          </a:xfrm>
          <a:prstGeom prst="rtTriangle">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4883718" y="999035"/>
            <a:ext cx="7143750" cy="830997"/>
          </a:xfrm>
          <a:prstGeom prst="rect">
            <a:avLst/>
          </a:prstGeom>
          <a:noFill/>
        </p:spPr>
        <p:txBody>
          <a:bodyPr wrap="square" rtlCol="0">
            <a:spAutoFit/>
          </a:bodyPr>
          <a:lstStyle/>
          <a:p>
            <a:pPr algn="r"/>
            <a:r>
              <a:rPr lang="en-IN" sz="4800" spc="3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Evaluation Compliance</a:t>
            </a:r>
          </a:p>
        </p:txBody>
      </p:sp>
      <p:grpSp>
        <p:nvGrpSpPr>
          <p:cNvPr id="21" name="Group 20"/>
          <p:cNvGrpSpPr/>
          <p:nvPr/>
        </p:nvGrpSpPr>
        <p:grpSpPr>
          <a:xfrm>
            <a:off x="11087853" y="419580"/>
            <a:ext cx="742950" cy="410561"/>
            <a:chOff x="10020300" y="543818"/>
            <a:chExt cx="1044743" cy="577334"/>
          </a:xfrm>
        </p:grpSpPr>
        <p:sp>
          <p:nvSpPr>
            <p:cNvPr id="22" name="Parallelogram 21"/>
            <p:cNvSpPr/>
            <p:nvPr/>
          </p:nvSpPr>
          <p:spPr>
            <a:xfrm>
              <a:off x="10020300" y="666750"/>
              <a:ext cx="895350" cy="454402"/>
            </a:xfrm>
            <a:prstGeom prst="parallelogram">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Parallelogram 22"/>
            <p:cNvSpPr/>
            <p:nvPr/>
          </p:nvSpPr>
          <p:spPr>
            <a:xfrm>
              <a:off x="10169693" y="543818"/>
              <a:ext cx="895350" cy="454402"/>
            </a:xfrm>
            <a:prstGeom prst="parallelogram">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Rectangle 23"/>
          <p:cNvSpPr/>
          <p:nvPr/>
        </p:nvSpPr>
        <p:spPr>
          <a:xfrm>
            <a:off x="7653237" y="2086347"/>
            <a:ext cx="4374231" cy="307777"/>
          </a:xfrm>
          <a:prstGeom prst="rect">
            <a:avLst/>
          </a:prstGeom>
        </p:spPr>
        <p:txBody>
          <a:bodyPr wrap="square">
            <a:spAutoFit/>
          </a:bodyPr>
          <a:lstStyle/>
          <a:p>
            <a:pPr algn="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Md. </a:t>
            </a:r>
            <a:r>
              <a:rPr lang="en-IN" sz="1400" spc="3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Sabur</a:t>
            </a: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Khan, Chairman, </a:t>
            </a:r>
            <a:r>
              <a:rPr lang="en-IN" sz="1400" spc="3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BoT</a:t>
            </a: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DIU </a:t>
            </a:r>
          </a:p>
        </p:txBody>
      </p:sp>
      <p:cxnSp>
        <p:nvCxnSpPr>
          <p:cNvPr id="7" name="Straight Connector 6"/>
          <p:cNvCxnSpPr>
            <a:cxnSpLocks/>
          </p:cNvCxnSpPr>
          <p:nvPr/>
        </p:nvCxnSpPr>
        <p:spPr>
          <a:xfrm>
            <a:off x="8073952" y="1971160"/>
            <a:ext cx="38899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0D33E544-68D4-4E9F-9A4D-59ADC3C692B9}"/>
              </a:ext>
            </a:extLst>
          </p:cNvPr>
          <p:cNvSpPr/>
          <p:nvPr/>
        </p:nvSpPr>
        <p:spPr>
          <a:xfrm>
            <a:off x="7653237" y="2470326"/>
            <a:ext cx="4374231" cy="523220"/>
          </a:xfrm>
          <a:prstGeom prst="rect">
            <a:avLst/>
          </a:prstGeom>
        </p:spPr>
        <p:txBody>
          <a:bodyPr wrap="square">
            <a:spAutoFit/>
          </a:bodyPr>
          <a:lstStyle/>
          <a:p>
            <a:pPr algn="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71 </a:t>
            </a:r>
            <a:r>
              <a:rPr lang="en-IN" sz="1400" spc="3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Milonayoton</a:t>
            </a: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Daffodil Tower</a:t>
            </a:r>
          </a:p>
          <a:p>
            <a:pPr algn="r"/>
            <a:r>
              <a:rPr lang="en-IN" sz="14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June 30, 2018</a:t>
            </a:r>
          </a:p>
        </p:txBody>
      </p:sp>
      <p:cxnSp>
        <p:nvCxnSpPr>
          <p:cNvPr id="16" name="Straight Connector 15">
            <a:extLst>
              <a:ext uri="{FF2B5EF4-FFF2-40B4-BE49-F238E27FC236}">
                <a16:creationId xmlns="" xmlns:a16="http://schemas.microsoft.com/office/drawing/2014/main" id="{A465A5C3-349F-4523-9F12-82115FE87130}"/>
              </a:ext>
            </a:extLst>
          </p:cNvPr>
          <p:cNvCxnSpPr>
            <a:cxnSpLocks/>
          </p:cNvCxnSpPr>
          <p:nvPr/>
        </p:nvCxnSpPr>
        <p:spPr>
          <a:xfrm>
            <a:off x="8073952" y="3109398"/>
            <a:ext cx="38899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134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5380A-3858-47BD-9472-ACD696C67BF8}"/>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Be </a:t>
            </a:r>
            <a:r>
              <a:rPr lang="en-US" dirty="0">
                <a:solidFill>
                  <a:srgbClr val="0070C0"/>
                </a:solidFill>
                <a:latin typeface="Open Sans Extrabold" panose="020B0906030804020204"/>
              </a:rPr>
              <a:t>Responsive and Responsible</a:t>
            </a:r>
          </a:p>
        </p:txBody>
      </p:sp>
      <p:grpSp>
        <p:nvGrpSpPr>
          <p:cNvPr id="3" name="Group 2">
            <a:extLst>
              <a:ext uri="{FF2B5EF4-FFF2-40B4-BE49-F238E27FC236}">
                <a16:creationId xmlns="" xmlns:a16="http://schemas.microsoft.com/office/drawing/2014/main" id="{9DDDF47C-E4E0-4070-8DBD-A59813E8A9E6}"/>
              </a:ext>
            </a:extLst>
          </p:cNvPr>
          <p:cNvGrpSpPr/>
          <p:nvPr/>
        </p:nvGrpSpPr>
        <p:grpSpPr>
          <a:xfrm>
            <a:off x="6243225" y="1678675"/>
            <a:ext cx="5082204" cy="4454896"/>
            <a:chOff x="3090591" y="895865"/>
            <a:chExt cx="5620273" cy="4926549"/>
          </a:xfrm>
          <a:effectLst>
            <a:reflection blurRad="6350" stA="52000" endA="300" endPos="15000" dir="5400000" sy="-100000" algn="bl" rotWithShape="0"/>
          </a:effectLst>
        </p:grpSpPr>
        <p:sp>
          <p:nvSpPr>
            <p:cNvPr id="4" name="Freeform: Shape 3">
              <a:extLst>
                <a:ext uri="{FF2B5EF4-FFF2-40B4-BE49-F238E27FC236}">
                  <a16:creationId xmlns="" xmlns:a16="http://schemas.microsoft.com/office/drawing/2014/main" id="{E6254809-1E30-4067-8D81-A4BC01781F12}"/>
                </a:ext>
              </a:extLst>
            </p:cNvPr>
            <p:cNvSpPr/>
            <p:nvPr/>
          </p:nvSpPr>
          <p:spPr>
            <a:xfrm rot="7200000">
              <a:off x="3969371" y="2234812"/>
              <a:ext cx="2669507" cy="4427068"/>
            </a:xfrm>
            <a:custGeom>
              <a:avLst/>
              <a:gdLst>
                <a:gd name="connsiteX0" fmla="*/ 1114815 w 2669507"/>
                <a:gd name="connsiteY0" fmla="*/ 4427068 h 4427068"/>
                <a:gd name="connsiteX1" fmla="*/ 1114815 w 2669507"/>
                <a:gd name="connsiteY1" fmla="*/ 2124349 h 4427068"/>
                <a:gd name="connsiteX2" fmla="*/ 1116358 w 2669507"/>
                <a:gd name="connsiteY2" fmla="*/ 2111387 h 4427068"/>
                <a:gd name="connsiteX3" fmla="*/ 1117362 w 2669507"/>
                <a:gd name="connsiteY3" fmla="*/ 2066437 h 4427068"/>
                <a:gd name="connsiteX4" fmla="*/ 1118827 w 2669507"/>
                <a:gd name="connsiteY4" fmla="*/ 2037422 h 4427068"/>
                <a:gd name="connsiteX5" fmla="*/ 1118260 w 2669507"/>
                <a:gd name="connsiteY5" fmla="*/ 2026201 h 4427068"/>
                <a:gd name="connsiteX6" fmla="*/ 1118647 w 2669507"/>
                <a:gd name="connsiteY6" fmla="*/ 2008882 h 4427068"/>
                <a:gd name="connsiteX7" fmla="*/ 1114767 w 2669507"/>
                <a:gd name="connsiteY7" fmla="*/ 1957023 h 4427068"/>
                <a:gd name="connsiteX8" fmla="*/ 1113340 w 2669507"/>
                <a:gd name="connsiteY8" fmla="*/ 1928758 h 4427068"/>
                <a:gd name="connsiteX9" fmla="*/ 1112741 w 2669507"/>
                <a:gd name="connsiteY9" fmla="*/ 1924833 h 4427068"/>
                <a:gd name="connsiteX10" fmla="*/ 1112741 w 2669507"/>
                <a:gd name="connsiteY10" fmla="*/ 1919716 h 4427068"/>
                <a:gd name="connsiteX11" fmla="*/ 1111976 w 2669507"/>
                <a:gd name="connsiteY11" fmla="*/ 1919716 h 4427068"/>
                <a:gd name="connsiteX12" fmla="*/ 1110954 w 2669507"/>
                <a:gd name="connsiteY12" fmla="*/ 1906049 h 4427068"/>
                <a:gd name="connsiteX13" fmla="*/ 1102339 w 2669507"/>
                <a:gd name="connsiteY13" fmla="*/ 1856674 h 4427068"/>
                <a:gd name="connsiteX14" fmla="*/ 1097235 w 2669507"/>
                <a:gd name="connsiteY14" fmla="*/ 1823233 h 4427068"/>
                <a:gd name="connsiteX15" fmla="*/ 1094961 w 2669507"/>
                <a:gd name="connsiteY15" fmla="*/ 1814388 h 4427068"/>
                <a:gd name="connsiteX16" fmla="*/ 1093081 w 2669507"/>
                <a:gd name="connsiteY16" fmla="*/ 1803617 h 4427068"/>
                <a:gd name="connsiteX17" fmla="*/ 1081646 w 2669507"/>
                <a:gd name="connsiteY17" fmla="*/ 1762604 h 4427068"/>
                <a:gd name="connsiteX18" fmla="*/ 1071046 w 2669507"/>
                <a:gd name="connsiteY18" fmla="*/ 1721381 h 4427068"/>
                <a:gd name="connsiteX19" fmla="*/ 1067289 w 2669507"/>
                <a:gd name="connsiteY19" fmla="*/ 1711116 h 4427068"/>
                <a:gd name="connsiteX20" fmla="*/ 1064836 w 2669507"/>
                <a:gd name="connsiteY20" fmla="*/ 1702317 h 4427068"/>
                <a:gd name="connsiteX21" fmla="*/ 1052530 w 2669507"/>
                <a:gd name="connsiteY21" fmla="*/ 1670792 h 4427068"/>
                <a:gd name="connsiteX22" fmla="*/ 1035307 w 2669507"/>
                <a:gd name="connsiteY22" fmla="*/ 1623736 h 4427068"/>
                <a:gd name="connsiteX23" fmla="*/ 1029272 w 2669507"/>
                <a:gd name="connsiteY23" fmla="*/ 1611206 h 4427068"/>
                <a:gd name="connsiteX24" fmla="*/ 1026020 w 2669507"/>
                <a:gd name="connsiteY24" fmla="*/ 1602876 h 4427068"/>
                <a:gd name="connsiteX25" fmla="*/ 1013118 w 2669507"/>
                <a:gd name="connsiteY25" fmla="*/ 1577673 h 4427068"/>
                <a:gd name="connsiteX26" fmla="*/ 990554 w 2669507"/>
                <a:gd name="connsiteY26" fmla="*/ 1530833 h 4427068"/>
                <a:gd name="connsiteX27" fmla="*/ 981561 w 2669507"/>
                <a:gd name="connsiteY27" fmla="*/ 1516031 h 4427068"/>
                <a:gd name="connsiteX28" fmla="*/ 976440 w 2669507"/>
                <a:gd name="connsiteY28" fmla="*/ 1506027 h 4427068"/>
                <a:gd name="connsiteX29" fmla="*/ 966707 w 2669507"/>
                <a:gd name="connsiteY29" fmla="*/ 1491580 h 4427068"/>
                <a:gd name="connsiteX30" fmla="*/ 937319 w 2669507"/>
                <a:gd name="connsiteY30" fmla="*/ 1443206 h 4427068"/>
                <a:gd name="connsiteX31" fmla="*/ 905000 w 2669507"/>
                <a:gd name="connsiteY31" fmla="*/ 1399985 h 4427068"/>
                <a:gd name="connsiteX32" fmla="*/ 893194 w 2669507"/>
                <a:gd name="connsiteY32" fmla="*/ 1382463 h 4427068"/>
                <a:gd name="connsiteX33" fmla="*/ 885410 w 2669507"/>
                <a:gd name="connsiteY33" fmla="*/ 1373789 h 4427068"/>
                <a:gd name="connsiteX34" fmla="*/ 876138 w 2669507"/>
                <a:gd name="connsiteY34" fmla="*/ 1361389 h 4427068"/>
                <a:gd name="connsiteX35" fmla="*/ 807543 w 2669507"/>
                <a:gd name="connsiteY35" fmla="*/ 1285916 h 4427068"/>
                <a:gd name="connsiteX36" fmla="*/ 802156 w 2669507"/>
                <a:gd name="connsiteY36" fmla="*/ 1281020 h 4427068"/>
                <a:gd name="connsiteX37" fmla="*/ 796048 w 2669507"/>
                <a:gd name="connsiteY37" fmla="*/ 1274214 h 4427068"/>
                <a:gd name="connsiteX38" fmla="*/ 775840 w 2669507"/>
                <a:gd name="connsiteY38" fmla="*/ 1257102 h 4427068"/>
                <a:gd name="connsiteX39" fmla="*/ 732070 w 2669507"/>
                <a:gd name="connsiteY39" fmla="*/ 1217321 h 4427068"/>
                <a:gd name="connsiteX40" fmla="*/ 704616 w 2669507"/>
                <a:gd name="connsiteY40" fmla="*/ 1196792 h 4427068"/>
                <a:gd name="connsiteX41" fmla="*/ 686899 w 2669507"/>
                <a:gd name="connsiteY41" fmla="*/ 1181789 h 4427068"/>
                <a:gd name="connsiteX42" fmla="*/ 670914 w 2669507"/>
                <a:gd name="connsiteY42" fmla="*/ 1171590 h 4427068"/>
                <a:gd name="connsiteX43" fmla="*/ 650253 w 2669507"/>
                <a:gd name="connsiteY43" fmla="*/ 1156140 h 4427068"/>
                <a:gd name="connsiteX44" fmla="*/ 576047 w 2669507"/>
                <a:gd name="connsiteY44" fmla="*/ 1111058 h 4427068"/>
                <a:gd name="connsiteX45" fmla="*/ 567643 w 2669507"/>
                <a:gd name="connsiteY45" fmla="*/ 1105696 h 4427068"/>
                <a:gd name="connsiteX46" fmla="*/ 565843 w 2669507"/>
                <a:gd name="connsiteY46" fmla="*/ 1104860 h 4427068"/>
                <a:gd name="connsiteX47" fmla="*/ 562626 w 2669507"/>
                <a:gd name="connsiteY47" fmla="*/ 1102905 h 4427068"/>
                <a:gd name="connsiteX48" fmla="*/ 469723 w 2669507"/>
                <a:gd name="connsiteY48" fmla="*/ 1058152 h 4427068"/>
                <a:gd name="connsiteX49" fmla="*/ 449222 w 2669507"/>
                <a:gd name="connsiteY49" fmla="*/ 1050648 h 4427068"/>
                <a:gd name="connsiteX50" fmla="*/ 440178 w 2669507"/>
                <a:gd name="connsiteY50" fmla="*/ 1046444 h 4427068"/>
                <a:gd name="connsiteX51" fmla="*/ 423235 w 2669507"/>
                <a:gd name="connsiteY51" fmla="*/ 1041137 h 4427068"/>
                <a:gd name="connsiteX52" fmla="*/ 372078 w 2669507"/>
                <a:gd name="connsiteY52" fmla="*/ 1022413 h 4427068"/>
                <a:gd name="connsiteX53" fmla="*/ 323967 w 2669507"/>
                <a:gd name="connsiteY53" fmla="*/ 1010042 h 4427068"/>
                <a:gd name="connsiteX54" fmla="*/ 306400 w 2669507"/>
                <a:gd name="connsiteY54" fmla="*/ 1004540 h 4427068"/>
                <a:gd name="connsiteX55" fmla="*/ 294542 w 2669507"/>
                <a:gd name="connsiteY55" fmla="*/ 1002477 h 4427068"/>
                <a:gd name="connsiteX56" fmla="*/ 270226 w 2669507"/>
                <a:gd name="connsiteY56" fmla="*/ 996224 h 4427068"/>
                <a:gd name="connsiteX57" fmla="*/ 175743 w 2669507"/>
                <a:gd name="connsiteY57" fmla="*/ 981805 h 4427068"/>
                <a:gd name="connsiteX58" fmla="*/ 168208 w 2669507"/>
                <a:gd name="connsiteY58" fmla="*/ 980493 h 4427068"/>
                <a:gd name="connsiteX59" fmla="*/ 166772 w 2669507"/>
                <a:gd name="connsiteY59" fmla="*/ 980435 h 4427068"/>
                <a:gd name="connsiteX60" fmla="*/ 164701 w 2669507"/>
                <a:gd name="connsiteY60" fmla="*/ 980119 h 4427068"/>
                <a:gd name="connsiteX61" fmla="*/ 56037 w 2669507"/>
                <a:gd name="connsiteY61" fmla="*/ 974632 h 4427068"/>
                <a:gd name="connsiteX62" fmla="*/ 41377 w 2669507"/>
                <a:gd name="connsiteY62" fmla="*/ 975372 h 4427068"/>
                <a:gd name="connsiteX63" fmla="*/ 27497 w 2669507"/>
                <a:gd name="connsiteY63" fmla="*/ 974812 h 4427068"/>
                <a:gd name="connsiteX64" fmla="*/ 0 w 2669507"/>
                <a:gd name="connsiteY64" fmla="*/ 976869 h 4427068"/>
                <a:gd name="connsiteX65" fmla="*/ 1691988 w 2669507"/>
                <a:gd name="connsiteY65" fmla="*/ 0 h 4427068"/>
                <a:gd name="connsiteX66" fmla="*/ 1763231 w 2669507"/>
                <a:gd name="connsiteY66" fmla="*/ 59563 h 4427068"/>
                <a:gd name="connsiteX67" fmla="*/ 1886257 w 2669507"/>
                <a:gd name="connsiteY67" fmla="*/ 171376 h 4427068"/>
                <a:gd name="connsiteX68" fmla="*/ 1920451 w 2669507"/>
                <a:gd name="connsiteY68" fmla="*/ 205407 h 4427068"/>
                <a:gd name="connsiteX69" fmla="*/ 2054399 w 2669507"/>
                <a:gd name="connsiteY69" fmla="*/ 352786 h 4427068"/>
                <a:gd name="connsiteX70" fmla="*/ 2079871 w 2669507"/>
                <a:gd name="connsiteY70" fmla="*/ 382253 h 4427068"/>
                <a:gd name="connsiteX71" fmla="*/ 2218217 w 2669507"/>
                <a:gd name="connsiteY71" fmla="*/ 567261 h 4427068"/>
                <a:gd name="connsiteX72" fmla="*/ 2251734 w 2669507"/>
                <a:gd name="connsiteY72" fmla="*/ 620546 h 4427068"/>
                <a:gd name="connsiteX73" fmla="*/ 2333176 w 2669507"/>
                <a:gd name="connsiteY73" fmla="*/ 754603 h 4427068"/>
                <a:gd name="connsiteX74" fmla="*/ 2410820 w 2669507"/>
                <a:gd name="connsiteY74" fmla="*/ 906272 h 4427068"/>
                <a:gd name="connsiteX75" fmla="*/ 2450561 w 2669507"/>
                <a:gd name="connsiteY75" fmla="*/ 988769 h 4427068"/>
                <a:gd name="connsiteX76" fmla="*/ 2507789 w 2669507"/>
                <a:gd name="connsiteY76" fmla="*/ 1135382 h 4427068"/>
                <a:gd name="connsiteX77" fmla="*/ 2544098 w 2669507"/>
                <a:gd name="connsiteY77" fmla="*/ 1234584 h 4427068"/>
                <a:gd name="connsiteX78" fmla="*/ 2579424 w 2669507"/>
                <a:gd name="connsiteY78" fmla="*/ 1361278 h 4427068"/>
                <a:gd name="connsiteX79" fmla="*/ 2612180 w 2669507"/>
                <a:gd name="connsiteY79" fmla="*/ 1488671 h 4427068"/>
                <a:gd name="connsiteX80" fmla="*/ 2630335 w 2669507"/>
                <a:gd name="connsiteY80" fmla="*/ 1592729 h 4427068"/>
                <a:gd name="connsiteX81" fmla="*/ 2654082 w 2669507"/>
                <a:gd name="connsiteY81" fmla="*/ 1748322 h 4427068"/>
                <a:gd name="connsiteX82" fmla="*/ 2660913 w 2669507"/>
                <a:gd name="connsiteY82" fmla="*/ 1839628 h 4427068"/>
                <a:gd name="connsiteX83" fmla="*/ 2669507 w 2669507"/>
                <a:gd name="connsiteY83" fmla="*/ 2009808 h 4427068"/>
                <a:gd name="connsiteX84" fmla="*/ 2665272 w 2669507"/>
                <a:gd name="connsiteY84" fmla="*/ 2199411 h 4427068"/>
                <a:gd name="connsiteX85" fmla="*/ 2664488 w 2669507"/>
                <a:gd name="connsiteY85" fmla="*/ 2221996 h 4427068"/>
                <a:gd name="connsiteX86" fmla="*/ 2664272 w 2669507"/>
                <a:gd name="connsiteY86" fmla="*/ 2224060 h 4427068"/>
                <a:gd name="connsiteX87" fmla="*/ 2637507 w 2669507"/>
                <a:gd name="connsiteY87" fmla="*/ 2448892 h 4427068"/>
                <a:gd name="connsiteX88" fmla="*/ 2629273 w 2669507"/>
                <a:gd name="connsiteY88" fmla="*/ 2495863 h 4427068"/>
                <a:gd name="connsiteX89" fmla="*/ 2584976 w 2669507"/>
                <a:gd name="connsiteY89" fmla="*/ 2699599 h 4427068"/>
                <a:gd name="connsiteX90" fmla="*/ 2579881 w 2669507"/>
                <a:gd name="connsiteY90" fmla="*/ 2720206 h 4427068"/>
                <a:gd name="connsiteX91" fmla="*/ 2506656 w 2669507"/>
                <a:gd name="connsiteY91" fmla="*/ 2949188 h 4427068"/>
                <a:gd name="connsiteX92" fmla="*/ 2501043 w 2669507"/>
                <a:gd name="connsiteY92" fmla="*/ 2963297 h 4427068"/>
                <a:gd name="connsiteX93" fmla="*/ 2416307 w 2669507"/>
                <a:gd name="connsiteY93" fmla="*/ 3160893 h 4427068"/>
                <a:gd name="connsiteX94" fmla="*/ 2397311 w 2669507"/>
                <a:gd name="connsiteY94" fmla="*/ 3200630 h 4427068"/>
                <a:gd name="connsiteX95" fmla="*/ 2288541 w 2669507"/>
                <a:gd name="connsiteY95" fmla="*/ 3399131 h 4427068"/>
                <a:gd name="connsiteX96" fmla="*/ 2268651 w 2669507"/>
                <a:gd name="connsiteY96" fmla="*/ 3429551 h 4427068"/>
                <a:gd name="connsiteX97" fmla="*/ 2165538 w 2669507"/>
                <a:gd name="connsiteY97" fmla="*/ 3580829 h 4427068"/>
                <a:gd name="connsiteX98" fmla="*/ 2117879 w 2669507"/>
                <a:gd name="connsiteY98" fmla="*/ 3644163 h 4427068"/>
                <a:gd name="connsiteX99" fmla="*/ 2000776 w 2669507"/>
                <a:gd name="connsiteY99" fmla="*/ 3784231 h 4427068"/>
                <a:gd name="connsiteX100" fmla="*/ 1981021 w 2669507"/>
                <a:gd name="connsiteY100" fmla="*/ 3807175 h 4427068"/>
                <a:gd name="connsiteX101" fmla="*/ 1946432 w 2669507"/>
                <a:gd name="connsiteY101" fmla="*/ 3842389 h 4427068"/>
                <a:gd name="connsiteX102" fmla="*/ 1822475 w 2669507"/>
                <a:gd name="connsiteY102" fmla="*/ 3963861 h 4427068"/>
                <a:gd name="connsiteX103" fmla="*/ 1765651 w 2669507"/>
                <a:gd name="connsiteY103" fmla="*/ 4014585 h 4427068"/>
                <a:gd name="connsiteX104" fmla="*/ 1591109 w 2669507"/>
                <a:gd name="connsiteY104" fmla="*/ 4154307 h 4427068"/>
                <a:gd name="connsiteX105" fmla="*/ 1577900 w 2669507"/>
                <a:gd name="connsiteY105" fmla="*/ 4163288 h 4427068"/>
                <a:gd name="connsiteX106" fmla="*/ 1382023 w 2669507"/>
                <a:gd name="connsiteY106" fmla="*/ 4289962 h 4427068"/>
                <a:gd name="connsiteX107" fmla="*/ 1348754 w 2669507"/>
                <a:gd name="connsiteY107" fmla="*/ 4309494 h 4427068"/>
                <a:gd name="connsiteX108" fmla="*/ 1187186 w 2669507"/>
                <a:gd name="connsiteY108" fmla="*/ 4392205 h 442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669507" h="4427068">
                  <a:moveTo>
                    <a:pt x="1114815" y="4427068"/>
                  </a:moveTo>
                  <a:lnTo>
                    <a:pt x="1114815" y="2124349"/>
                  </a:lnTo>
                  <a:lnTo>
                    <a:pt x="1116358" y="2111387"/>
                  </a:lnTo>
                  <a:lnTo>
                    <a:pt x="1117362" y="2066437"/>
                  </a:lnTo>
                  <a:lnTo>
                    <a:pt x="1118827" y="2037422"/>
                  </a:lnTo>
                  <a:lnTo>
                    <a:pt x="1118260" y="2026201"/>
                  </a:lnTo>
                  <a:lnTo>
                    <a:pt x="1118647" y="2008882"/>
                  </a:lnTo>
                  <a:lnTo>
                    <a:pt x="1114767" y="1957023"/>
                  </a:lnTo>
                  <a:lnTo>
                    <a:pt x="1113340" y="1928758"/>
                  </a:lnTo>
                  <a:lnTo>
                    <a:pt x="1112741" y="1924833"/>
                  </a:lnTo>
                  <a:lnTo>
                    <a:pt x="1112741" y="1919716"/>
                  </a:lnTo>
                  <a:lnTo>
                    <a:pt x="1111976" y="1919716"/>
                  </a:lnTo>
                  <a:lnTo>
                    <a:pt x="1110954" y="1906049"/>
                  </a:lnTo>
                  <a:lnTo>
                    <a:pt x="1102339" y="1856674"/>
                  </a:lnTo>
                  <a:lnTo>
                    <a:pt x="1097235" y="1823233"/>
                  </a:lnTo>
                  <a:lnTo>
                    <a:pt x="1094961" y="1814388"/>
                  </a:lnTo>
                  <a:lnTo>
                    <a:pt x="1093081" y="1803617"/>
                  </a:lnTo>
                  <a:lnTo>
                    <a:pt x="1081646" y="1762604"/>
                  </a:lnTo>
                  <a:lnTo>
                    <a:pt x="1071046" y="1721381"/>
                  </a:lnTo>
                  <a:lnTo>
                    <a:pt x="1067289" y="1711116"/>
                  </a:lnTo>
                  <a:lnTo>
                    <a:pt x="1064836" y="1702317"/>
                  </a:lnTo>
                  <a:lnTo>
                    <a:pt x="1052530" y="1670792"/>
                  </a:lnTo>
                  <a:lnTo>
                    <a:pt x="1035307" y="1623736"/>
                  </a:lnTo>
                  <a:lnTo>
                    <a:pt x="1029272" y="1611206"/>
                  </a:lnTo>
                  <a:lnTo>
                    <a:pt x="1026020" y="1602876"/>
                  </a:lnTo>
                  <a:lnTo>
                    <a:pt x="1013118" y="1577673"/>
                  </a:lnTo>
                  <a:lnTo>
                    <a:pt x="990554" y="1530833"/>
                  </a:lnTo>
                  <a:lnTo>
                    <a:pt x="981561" y="1516031"/>
                  </a:lnTo>
                  <a:lnTo>
                    <a:pt x="976440" y="1506027"/>
                  </a:lnTo>
                  <a:lnTo>
                    <a:pt x="966707" y="1491580"/>
                  </a:lnTo>
                  <a:lnTo>
                    <a:pt x="937319" y="1443206"/>
                  </a:lnTo>
                  <a:lnTo>
                    <a:pt x="905000" y="1399985"/>
                  </a:lnTo>
                  <a:lnTo>
                    <a:pt x="893194" y="1382463"/>
                  </a:lnTo>
                  <a:lnTo>
                    <a:pt x="885410" y="1373789"/>
                  </a:lnTo>
                  <a:lnTo>
                    <a:pt x="876138" y="1361389"/>
                  </a:lnTo>
                  <a:cubicBezTo>
                    <a:pt x="854478" y="1335144"/>
                    <a:pt x="831584" y="1309957"/>
                    <a:pt x="807543" y="1285916"/>
                  </a:cubicBezTo>
                  <a:lnTo>
                    <a:pt x="802156" y="1281020"/>
                  </a:lnTo>
                  <a:lnTo>
                    <a:pt x="796048" y="1274214"/>
                  </a:lnTo>
                  <a:lnTo>
                    <a:pt x="775840" y="1257102"/>
                  </a:lnTo>
                  <a:lnTo>
                    <a:pt x="732070" y="1217321"/>
                  </a:lnTo>
                  <a:lnTo>
                    <a:pt x="704616" y="1196792"/>
                  </a:lnTo>
                  <a:lnTo>
                    <a:pt x="686899" y="1181789"/>
                  </a:lnTo>
                  <a:lnTo>
                    <a:pt x="670914" y="1171590"/>
                  </a:lnTo>
                  <a:lnTo>
                    <a:pt x="650253" y="1156140"/>
                  </a:lnTo>
                  <a:lnTo>
                    <a:pt x="576047" y="1111058"/>
                  </a:lnTo>
                  <a:lnTo>
                    <a:pt x="567643" y="1105696"/>
                  </a:lnTo>
                  <a:lnTo>
                    <a:pt x="565843" y="1104860"/>
                  </a:lnTo>
                  <a:lnTo>
                    <a:pt x="562626" y="1102905"/>
                  </a:lnTo>
                  <a:cubicBezTo>
                    <a:pt x="532508" y="1086544"/>
                    <a:pt x="501511" y="1071596"/>
                    <a:pt x="469723" y="1058152"/>
                  </a:cubicBezTo>
                  <a:lnTo>
                    <a:pt x="449222" y="1050648"/>
                  </a:lnTo>
                  <a:lnTo>
                    <a:pt x="440178" y="1046444"/>
                  </a:lnTo>
                  <a:lnTo>
                    <a:pt x="423235" y="1041137"/>
                  </a:lnTo>
                  <a:lnTo>
                    <a:pt x="372078" y="1022413"/>
                  </a:lnTo>
                  <a:lnTo>
                    <a:pt x="323967" y="1010042"/>
                  </a:lnTo>
                  <a:lnTo>
                    <a:pt x="306400" y="1004540"/>
                  </a:lnTo>
                  <a:lnTo>
                    <a:pt x="294542" y="1002477"/>
                  </a:lnTo>
                  <a:lnTo>
                    <a:pt x="270226" y="996224"/>
                  </a:lnTo>
                  <a:lnTo>
                    <a:pt x="175743" y="981805"/>
                  </a:lnTo>
                  <a:lnTo>
                    <a:pt x="168208" y="980493"/>
                  </a:lnTo>
                  <a:lnTo>
                    <a:pt x="166772" y="980435"/>
                  </a:lnTo>
                  <a:lnTo>
                    <a:pt x="164701" y="980119"/>
                  </a:lnTo>
                  <a:cubicBezTo>
                    <a:pt x="128973" y="976491"/>
                    <a:pt x="92722" y="974632"/>
                    <a:pt x="56037" y="974632"/>
                  </a:cubicBezTo>
                  <a:lnTo>
                    <a:pt x="41377" y="975372"/>
                  </a:lnTo>
                  <a:lnTo>
                    <a:pt x="27497" y="974812"/>
                  </a:lnTo>
                  <a:lnTo>
                    <a:pt x="0" y="976869"/>
                  </a:lnTo>
                  <a:lnTo>
                    <a:pt x="1691988" y="0"/>
                  </a:lnTo>
                  <a:lnTo>
                    <a:pt x="1763231" y="59563"/>
                  </a:lnTo>
                  <a:lnTo>
                    <a:pt x="1886257" y="171376"/>
                  </a:lnTo>
                  <a:lnTo>
                    <a:pt x="1920451" y="205407"/>
                  </a:lnTo>
                  <a:lnTo>
                    <a:pt x="2054399" y="352786"/>
                  </a:lnTo>
                  <a:lnTo>
                    <a:pt x="2079871" y="382253"/>
                  </a:lnTo>
                  <a:lnTo>
                    <a:pt x="2218217" y="567261"/>
                  </a:lnTo>
                  <a:lnTo>
                    <a:pt x="2251734" y="620546"/>
                  </a:lnTo>
                  <a:lnTo>
                    <a:pt x="2333176" y="754603"/>
                  </a:lnTo>
                  <a:lnTo>
                    <a:pt x="2410820" y="906272"/>
                  </a:lnTo>
                  <a:lnTo>
                    <a:pt x="2450561" y="988769"/>
                  </a:lnTo>
                  <a:lnTo>
                    <a:pt x="2507789" y="1135382"/>
                  </a:lnTo>
                  <a:lnTo>
                    <a:pt x="2544098" y="1234584"/>
                  </a:lnTo>
                  <a:lnTo>
                    <a:pt x="2579424" y="1361278"/>
                  </a:lnTo>
                  <a:lnTo>
                    <a:pt x="2612180" y="1488671"/>
                  </a:lnTo>
                  <a:lnTo>
                    <a:pt x="2630335" y="1592729"/>
                  </a:lnTo>
                  <a:lnTo>
                    <a:pt x="2654082" y="1748322"/>
                  </a:lnTo>
                  <a:lnTo>
                    <a:pt x="2660913" y="1839628"/>
                  </a:lnTo>
                  <a:lnTo>
                    <a:pt x="2669507" y="2009808"/>
                  </a:lnTo>
                  <a:lnTo>
                    <a:pt x="2665272" y="2199411"/>
                  </a:lnTo>
                  <a:lnTo>
                    <a:pt x="2664488" y="2221996"/>
                  </a:lnTo>
                  <a:lnTo>
                    <a:pt x="2664272" y="2224060"/>
                  </a:lnTo>
                  <a:lnTo>
                    <a:pt x="2637507" y="2448892"/>
                  </a:lnTo>
                  <a:lnTo>
                    <a:pt x="2629273" y="2495863"/>
                  </a:lnTo>
                  <a:lnTo>
                    <a:pt x="2584976" y="2699599"/>
                  </a:lnTo>
                  <a:lnTo>
                    <a:pt x="2579881" y="2720206"/>
                  </a:lnTo>
                  <a:lnTo>
                    <a:pt x="2506656" y="2949188"/>
                  </a:lnTo>
                  <a:lnTo>
                    <a:pt x="2501043" y="2963297"/>
                  </a:lnTo>
                  <a:lnTo>
                    <a:pt x="2416307" y="3160893"/>
                  </a:lnTo>
                  <a:lnTo>
                    <a:pt x="2397311" y="3200630"/>
                  </a:lnTo>
                  <a:lnTo>
                    <a:pt x="2288541" y="3399131"/>
                  </a:lnTo>
                  <a:lnTo>
                    <a:pt x="2268651" y="3429551"/>
                  </a:lnTo>
                  <a:lnTo>
                    <a:pt x="2165538" y="3580829"/>
                  </a:lnTo>
                  <a:lnTo>
                    <a:pt x="2117879" y="3644163"/>
                  </a:lnTo>
                  <a:lnTo>
                    <a:pt x="2000776" y="3784231"/>
                  </a:lnTo>
                  <a:lnTo>
                    <a:pt x="1981021" y="3807175"/>
                  </a:lnTo>
                  <a:lnTo>
                    <a:pt x="1946432" y="3842389"/>
                  </a:lnTo>
                  <a:lnTo>
                    <a:pt x="1822475" y="3963861"/>
                  </a:lnTo>
                  <a:lnTo>
                    <a:pt x="1765651" y="4014585"/>
                  </a:lnTo>
                  <a:lnTo>
                    <a:pt x="1591109" y="4154307"/>
                  </a:lnTo>
                  <a:lnTo>
                    <a:pt x="1577900" y="4163288"/>
                  </a:lnTo>
                  <a:lnTo>
                    <a:pt x="1382023" y="4289962"/>
                  </a:lnTo>
                  <a:lnTo>
                    <a:pt x="1348754" y="4309494"/>
                  </a:lnTo>
                  <a:lnTo>
                    <a:pt x="1187186" y="4392205"/>
                  </a:lnTo>
                  <a:close/>
                </a:path>
              </a:pathLst>
            </a:custGeom>
            <a:solidFill>
              <a:srgbClr val="00B050"/>
            </a:solidFill>
            <a:ln>
              <a:noFill/>
            </a:ln>
            <a:effectLst>
              <a:outerShdw blurRad="3937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reeform: Shape 4">
              <a:extLst>
                <a:ext uri="{FF2B5EF4-FFF2-40B4-BE49-F238E27FC236}">
                  <a16:creationId xmlns="" xmlns:a16="http://schemas.microsoft.com/office/drawing/2014/main" id="{72280480-4510-48AC-9035-1FF12D14E966}"/>
                </a:ext>
              </a:extLst>
            </p:cNvPr>
            <p:cNvSpPr/>
            <p:nvPr/>
          </p:nvSpPr>
          <p:spPr>
            <a:xfrm rot="14400000">
              <a:off x="4271672" y="17085"/>
              <a:ext cx="2669507" cy="4427068"/>
            </a:xfrm>
            <a:custGeom>
              <a:avLst/>
              <a:gdLst>
                <a:gd name="connsiteX0" fmla="*/ 1114815 w 2669507"/>
                <a:gd name="connsiteY0" fmla="*/ 4427068 h 4427068"/>
                <a:gd name="connsiteX1" fmla="*/ 1114815 w 2669507"/>
                <a:gd name="connsiteY1" fmla="*/ 2124349 h 4427068"/>
                <a:gd name="connsiteX2" fmla="*/ 1116358 w 2669507"/>
                <a:gd name="connsiteY2" fmla="*/ 2111387 h 4427068"/>
                <a:gd name="connsiteX3" fmla="*/ 1117362 w 2669507"/>
                <a:gd name="connsiteY3" fmla="*/ 2066437 h 4427068"/>
                <a:gd name="connsiteX4" fmla="*/ 1118827 w 2669507"/>
                <a:gd name="connsiteY4" fmla="*/ 2037422 h 4427068"/>
                <a:gd name="connsiteX5" fmla="*/ 1118260 w 2669507"/>
                <a:gd name="connsiteY5" fmla="*/ 2026201 h 4427068"/>
                <a:gd name="connsiteX6" fmla="*/ 1118647 w 2669507"/>
                <a:gd name="connsiteY6" fmla="*/ 2008882 h 4427068"/>
                <a:gd name="connsiteX7" fmla="*/ 1114767 w 2669507"/>
                <a:gd name="connsiteY7" fmla="*/ 1957023 h 4427068"/>
                <a:gd name="connsiteX8" fmla="*/ 1113340 w 2669507"/>
                <a:gd name="connsiteY8" fmla="*/ 1928758 h 4427068"/>
                <a:gd name="connsiteX9" fmla="*/ 1112741 w 2669507"/>
                <a:gd name="connsiteY9" fmla="*/ 1924833 h 4427068"/>
                <a:gd name="connsiteX10" fmla="*/ 1112741 w 2669507"/>
                <a:gd name="connsiteY10" fmla="*/ 1919716 h 4427068"/>
                <a:gd name="connsiteX11" fmla="*/ 1111976 w 2669507"/>
                <a:gd name="connsiteY11" fmla="*/ 1919716 h 4427068"/>
                <a:gd name="connsiteX12" fmla="*/ 1110954 w 2669507"/>
                <a:gd name="connsiteY12" fmla="*/ 1906049 h 4427068"/>
                <a:gd name="connsiteX13" fmla="*/ 1102339 w 2669507"/>
                <a:gd name="connsiteY13" fmla="*/ 1856674 h 4427068"/>
                <a:gd name="connsiteX14" fmla="*/ 1097235 w 2669507"/>
                <a:gd name="connsiteY14" fmla="*/ 1823233 h 4427068"/>
                <a:gd name="connsiteX15" fmla="*/ 1094961 w 2669507"/>
                <a:gd name="connsiteY15" fmla="*/ 1814388 h 4427068"/>
                <a:gd name="connsiteX16" fmla="*/ 1093081 w 2669507"/>
                <a:gd name="connsiteY16" fmla="*/ 1803617 h 4427068"/>
                <a:gd name="connsiteX17" fmla="*/ 1081646 w 2669507"/>
                <a:gd name="connsiteY17" fmla="*/ 1762604 h 4427068"/>
                <a:gd name="connsiteX18" fmla="*/ 1071046 w 2669507"/>
                <a:gd name="connsiteY18" fmla="*/ 1721381 h 4427068"/>
                <a:gd name="connsiteX19" fmla="*/ 1067289 w 2669507"/>
                <a:gd name="connsiteY19" fmla="*/ 1711116 h 4427068"/>
                <a:gd name="connsiteX20" fmla="*/ 1064836 w 2669507"/>
                <a:gd name="connsiteY20" fmla="*/ 1702317 h 4427068"/>
                <a:gd name="connsiteX21" fmla="*/ 1052530 w 2669507"/>
                <a:gd name="connsiteY21" fmla="*/ 1670792 h 4427068"/>
                <a:gd name="connsiteX22" fmla="*/ 1035307 w 2669507"/>
                <a:gd name="connsiteY22" fmla="*/ 1623736 h 4427068"/>
                <a:gd name="connsiteX23" fmla="*/ 1029272 w 2669507"/>
                <a:gd name="connsiteY23" fmla="*/ 1611206 h 4427068"/>
                <a:gd name="connsiteX24" fmla="*/ 1026020 w 2669507"/>
                <a:gd name="connsiteY24" fmla="*/ 1602876 h 4427068"/>
                <a:gd name="connsiteX25" fmla="*/ 1013118 w 2669507"/>
                <a:gd name="connsiteY25" fmla="*/ 1577673 h 4427068"/>
                <a:gd name="connsiteX26" fmla="*/ 990554 w 2669507"/>
                <a:gd name="connsiteY26" fmla="*/ 1530833 h 4427068"/>
                <a:gd name="connsiteX27" fmla="*/ 981561 w 2669507"/>
                <a:gd name="connsiteY27" fmla="*/ 1516031 h 4427068"/>
                <a:gd name="connsiteX28" fmla="*/ 976440 w 2669507"/>
                <a:gd name="connsiteY28" fmla="*/ 1506027 h 4427068"/>
                <a:gd name="connsiteX29" fmla="*/ 966707 w 2669507"/>
                <a:gd name="connsiteY29" fmla="*/ 1491580 h 4427068"/>
                <a:gd name="connsiteX30" fmla="*/ 937319 w 2669507"/>
                <a:gd name="connsiteY30" fmla="*/ 1443206 h 4427068"/>
                <a:gd name="connsiteX31" fmla="*/ 905000 w 2669507"/>
                <a:gd name="connsiteY31" fmla="*/ 1399985 h 4427068"/>
                <a:gd name="connsiteX32" fmla="*/ 893194 w 2669507"/>
                <a:gd name="connsiteY32" fmla="*/ 1382463 h 4427068"/>
                <a:gd name="connsiteX33" fmla="*/ 885410 w 2669507"/>
                <a:gd name="connsiteY33" fmla="*/ 1373789 h 4427068"/>
                <a:gd name="connsiteX34" fmla="*/ 876138 w 2669507"/>
                <a:gd name="connsiteY34" fmla="*/ 1361389 h 4427068"/>
                <a:gd name="connsiteX35" fmla="*/ 807543 w 2669507"/>
                <a:gd name="connsiteY35" fmla="*/ 1285916 h 4427068"/>
                <a:gd name="connsiteX36" fmla="*/ 802156 w 2669507"/>
                <a:gd name="connsiteY36" fmla="*/ 1281020 h 4427068"/>
                <a:gd name="connsiteX37" fmla="*/ 796048 w 2669507"/>
                <a:gd name="connsiteY37" fmla="*/ 1274214 h 4427068"/>
                <a:gd name="connsiteX38" fmla="*/ 775840 w 2669507"/>
                <a:gd name="connsiteY38" fmla="*/ 1257102 h 4427068"/>
                <a:gd name="connsiteX39" fmla="*/ 732070 w 2669507"/>
                <a:gd name="connsiteY39" fmla="*/ 1217321 h 4427068"/>
                <a:gd name="connsiteX40" fmla="*/ 704616 w 2669507"/>
                <a:gd name="connsiteY40" fmla="*/ 1196792 h 4427068"/>
                <a:gd name="connsiteX41" fmla="*/ 686899 w 2669507"/>
                <a:gd name="connsiteY41" fmla="*/ 1181789 h 4427068"/>
                <a:gd name="connsiteX42" fmla="*/ 670914 w 2669507"/>
                <a:gd name="connsiteY42" fmla="*/ 1171590 h 4427068"/>
                <a:gd name="connsiteX43" fmla="*/ 650253 w 2669507"/>
                <a:gd name="connsiteY43" fmla="*/ 1156140 h 4427068"/>
                <a:gd name="connsiteX44" fmla="*/ 576047 w 2669507"/>
                <a:gd name="connsiteY44" fmla="*/ 1111058 h 4427068"/>
                <a:gd name="connsiteX45" fmla="*/ 567643 w 2669507"/>
                <a:gd name="connsiteY45" fmla="*/ 1105696 h 4427068"/>
                <a:gd name="connsiteX46" fmla="*/ 565843 w 2669507"/>
                <a:gd name="connsiteY46" fmla="*/ 1104860 h 4427068"/>
                <a:gd name="connsiteX47" fmla="*/ 562626 w 2669507"/>
                <a:gd name="connsiteY47" fmla="*/ 1102905 h 4427068"/>
                <a:gd name="connsiteX48" fmla="*/ 469723 w 2669507"/>
                <a:gd name="connsiteY48" fmla="*/ 1058152 h 4427068"/>
                <a:gd name="connsiteX49" fmla="*/ 449222 w 2669507"/>
                <a:gd name="connsiteY49" fmla="*/ 1050648 h 4427068"/>
                <a:gd name="connsiteX50" fmla="*/ 440178 w 2669507"/>
                <a:gd name="connsiteY50" fmla="*/ 1046444 h 4427068"/>
                <a:gd name="connsiteX51" fmla="*/ 423235 w 2669507"/>
                <a:gd name="connsiteY51" fmla="*/ 1041137 h 4427068"/>
                <a:gd name="connsiteX52" fmla="*/ 372078 w 2669507"/>
                <a:gd name="connsiteY52" fmla="*/ 1022413 h 4427068"/>
                <a:gd name="connsiteX53" fmla="*/ 323967 w 2669507"/>
                <a:gd name="connsiteY53" fmla="*/ 1010042 h 4427068"/>
                <a:gd name="connsiteX54" fmla="*/ 306400 w 2669507"/>
                <a:gd name="connsiteY54" fmla="*/ 1004540 h 4427068"/>
                <a:gd name="connsiteX55" fmla="*/ 294542 w 2669507"/>
                <a:gd name="connsiteY55" fmla="*/ 1002477 h 4427068"/>
                <a:gd name="connsiteX56" fmla="*/ 270226 w 2669507"/>
                <a:gd name="connsiteY56" fmla="*/ 996224 h 4427068"/>
                <a:gd name="connsiteX57" fmla="*/ 175743 w 2669507"/>
                <a:gd name="connsiteY57" fmla="*/ 981805 h 4427068"/>
                <a:gd name="connsiteX58" fmla="*/ 168208 w 2669507"/>
                <a:gd name="connsiteY58" fmla="*/ 980493 h 4427068"/>
                <a:gd name="connsiteX59" fmla="*/ 166772 w 2669507"/>
                <a:gd name="connsiteY59" fmla="*/ 980435 h 4427068"/>
                <a:gd name="connsiteX60" fmla="*/ 164701 w 2669507"/>
                <a:gd name="connsiteY60" fmla="*/ 980119 h 4427068"/>
                <a:gd name="connsiteX61" fmla="*/ 56037 w 2669507"/>
                <a:gd name="connsiteY61" fmla="*/ 974632 h 4427068"/>
                <a:gd name="connsiteX62" fmla="*/ 41377 w 2669507"/>
                <a:gd name="connsiteY62" fmla="*/ 975372 h 4427068"/>
                <a:gd name="connsiteX63" fmla="*/ 27497 w 2669507"/>
                <a:gd name="connsiteY63" fmla="*/ 974812 h 4427068"/>
                <a:gd name="connsiteX64" fmla="*/ 0 w 2669507"/>
                <a:gd name="connsiteY64" fmla="*/ 976869 h 4427068"/>
                <a:gd name="connsiteX65" fmla="*/ 1691988 w 2669507"/>
                <a:gd name="connsiteY65" fmla="*/ 0 h 4427068"/>
                <a:gd name="connsiteX66" fmla="*/ 1763231 w 2669507"/>
                <a:gd name="connsiteY66" fmla="*/ 59563 h 4427068"/>
                <a:gd name="connsiteX67" fmla="*/ 1886257 w 2669507"/>
                <a:gd name="connsiteY67" fmla="*/ 171376 h 4427068"/>
                <a:gd name="connsiteX68" fmla="*/ 1920451 w 2669507"/>
                <a:gd name="connsiteY68" fmla="*/ 205407 h 4427068"/>
                <a:gd name="connsiteX69" fmla="*/ 2054399 w 2669507"/>
                <a:gd name="connsiteY69" fmla="*/ 352786 h 4427068"/>
                <a:gd name="connsiteX70" fmla="*/ 2079871 w 2669507"/>
                <a:gd name="connsiteY70" fmla="*/ 382253 h 4427068"/>
                <a:gd name="connsiteX71" fmla="*/ 2218217 w 2669507"/>
                <a:gd name="connsiteY71" fmla="*/ 567261 h 4427068"/>
                <a:gd name="connsiteX72" fmla="*/ 2251734 w 2669507"/>
                <a:gd name="connsiteY72" fmla="*/ 620546 h 4427068"/>
                <a:gd name="connsiteX73" fmla="*/ 2333176 w 2669507"/>
                <a:gd name="connsiteY73" fmla="*/ 754603 h 4427068"/>
                <a:gd name="connsiteX74" fmla="*/ 2410820 w 2669507"/>
                <a:gd name="connsiteY74" fmla="*/ 906272 h 4427068"/>
                <a:gd name="connsiteX75" fmla="*/ 2450561 w 2669507"/>
                <a:gd name="connsiteY75" fmla="*/ 988769 h 4427068"/>
                <a:gd name="connsiteX76" fmla="*/ 2507789 w 2669507"/>
                <a:gd name="connsiteY76" fmla="*/ 1135382 h 4427068"/>
                <a:gd name="connsiteX77" fmla="*/ 2544098 w 2669507"/>
                <a:gd name="connsiteY77" fmla="*/ 1234584 h 4427068"/>
                <a:gd name="connsiteX78" fmla="*/ 2579424 w 2669507"/>
                <a:gd name="connsiteY78" fmla="*/ 1361278 h 4427068"/>
                <a:gd name="connsiteX79" fmla="*/ 2612180 w 2669507"/>
                <a:gd name="connsiteY79" fmla="*/ 1488671 h 4427068"/>
                <a:gd name="connsiteX80" fmla="*/ 2630335 w 2669507"/>
                <a:gd name="connsiteY80" fmla="*/ 1592729 h 4427068"/>
                <a:gd name="connsiteX81" fmla="*/ 2654082 w 2669507"/>
                <a:gd name="connsiteY81" fmla="*/ 1748322 h 4427068"/>
                <a:gd name="connsiteX82" fmla="*/ 2660913 w 2669507"/>
                <a:gd name="connsiteY82" fmla="*/ 1839628 h 4427068"/>
                <a:gd name="connsiteX83" fmla="*/ 2669507 w 2669507"/>
                <a:gd name="connsiteY83" fmla="*/ 2009808 h 4427068"/>
                <a:gd name="connsiteX84" fmla="*/ 2665272 w 2669507"/>
                <a:gd name="connsiteY84" fmla="*/ 2199411 h 4427068"/>
                <a:gd name="connsiteX85" fmla="*/ 2664488 w 2669507"/>
                <a:gd name="connsiteY85" fmla="*/ 2221996 h 4427068"/>
                <a:gd name="connsiteX86" fmla="*/ 2664272 w 2669507"/>
                <a:gd name="connsiteY86" fmla="*/ 2224060 h 4427068"/>
                <a:gd name="connsiteX87" fmla="*/ 2637507 w 2669507"/>
                <a:gd name="connsiteY87" fmla="*/ 2448892 h 4427068"/>
                <a:gd name="connsiteX88" fmla="*/ 2629273 w 2669507"/>
                <a:gd name="connsiteY88" fmla="*/ 2495863 h 4427068"/>
                <a:gd name="connsiteX89" fmla="*/ 2584976 w 2669507"/>
                <a:gd name="connsiteY89" fmla="*/ 2699599 h 4427068"/>
                <a:gd name="connsiteX90" fmla="*/ 2579881 w 2669507"/>
                <a:gd name="connsiteY90" fmla="*/ 2720206 h 4427068"/>
                <a:gd name="connsiteX91" fmla="*/ 2506656 w 2669507"/>
                <a:gd name="connsiteY91" fmla="*/ 2949188 h 4427068"/>
                <a:gd name="connsiteX92" fmla="*/ 2501043 w 2669507"/>
                <a:gd name="connsiteY92" fmla="*/ 2963297 h 4427068"/>
                <a:gd name="connsiteX93" fmla="*/ 2416307 w 2669507"/>
                <a:gd name="connsiteY93" fmla="*/ 3160893 h 4427068"/>
                <a:gd name="connsiteX94" fmla="*/ 2397311 w 2669507"/>
                <a:gd name="connsiteY94" fmla="*/ 3200630 h 4427068"/>
                <a:gd name="connsiteX95" fmla="*/ 2288541 w 2669507"/>
                <a:gd name="connsiteY95" fmla="*/ 3399131 h 4427068"/>
                <a:gd name="connsiteX96" fmla="*/ 2268651 w 2669507"/>
                <a:gd name="connsiteY96" fmla="*/ 3429551 h 4427068"/>
                <a:gd name="connsiteX97" fmla="*/ 2165538 w 2669507"/>
                <a:gd name="connsiteY97" fmla="*/ 3580829 h 4427068"/>
                <a:gd name="connsiteX98" fmla="*/ 2117879 w 2669507"/>
                <a:gd name="connsiteY98" fmla="*/ 3644163 h 4427068"/>
                <a:gd name="connsiteX99" fmla="*/ 2000776 w 2669507"/>
                <a:gd name="connsiteY99" fmla="*/ 3784231 h 4427068"/>
                <a:gd name="connsiteX100" fmla="*/ 1981021 w 2669507"/>
                <a:gd name="connsiteY100" fmla="*/ 3807175 h 4427068"/>
                <a:gd name="connsiteX101" fmla="*/ 1946432 w 2669507"/>
                <a:gd name="connsiteY101" fmla="*/ 3842389 h 4427068"/>
                <a:gd name="connsiteX102" fmla="*/ 1822475 w 2669507"/>
                <a:gd name="connsiteY102" fmla="*/ 3963861 h 4427068"/>
                <a:gd name="connsiteX103" fmla="*/ 1765651 w 2669507"/>
                <a:gd name="connsiteY103" fmla="*/ 4014585 h 4427068"/>
                <a:gd name="connsiteX104" fmla="*/ 1591109 w 2669507"/>
                <a:gd name="connsiteY104" fmla="*/ 4154307 h 4427068"/>
                <a:gd name="connsiteX105" fmla="*/ 1577900 w 2669507"/>
                <a:gd name="connsiteY105" fmla="*/ 4163288 h 4427068"/>
                <a:gd name="connsiteX106" fmla="*/ 1382023 w 2669507"/>
                <a:gd name="connsiteY106" fmla="*/ 4289962 h 4427068"/>
                <a:gd name="connsiteX107" fmla="*/ 1348754 w 2669507"/>
                <a:gd name="connsiteY107" fmla="*/ 4309494 h 4427068"/>
                <a:gd name="connsiteX108" fmla="*/ 1187186 w 2669507"/>
                <a:gd name="connsiteY108" fmla="*/ 4392205 h 442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669507" h="4427068">
                  <a:moveTo>
                    <a:pt x="1114815" y="4427068"/>
                  </a:moveTo>
                  <a:lnTo>
                    <a:pt x="1114815" y="2124349"/>
                  </a:lnTo>
                  <a:lnTo>
                    <a:pt x="1116358" y="2111387"/>
                  </a:lnTo>
                  <a:lnTo>
                    <a:pt x="1117362" y="2066437"/>
                  </a:lnTo>
                  <a:lnTo>
                    <a:pt x="1118827" y="2037422"/>
                  </a:lnTo>
                  <a:lnTo>
                    <a:pt x="1118260" y="2026201"/>
                  </a:lnTo>
                  <a:lnTo>
                    <a:pt x="1118647" y="2008882"/>
                  </a:lnTo>
                  <a:lnTo>
                    <a:pt x="1114767" y="1957023"/>
                  </a:lnTo>
                  <a:lnTo>
                    <a:pt x="1113340" y="1928758"/>
                  </a:lnTo>
                  <a:lnTo>
                    <a:pt x="1112741" y="1924833"/>
                  </a:lnTo>
                  <a:lnTo>
                    <a:pt x="1112741" y="1919716"/>
                  </a:lnTo>
                  <a:lnTo>
                    <a:pt x="1111976" y="1919716"/>
                  </a:lnTo>
                  <a:lnTo>
                    <a:pt x="1110954" y="1906049"/>
                  </a:lnTo>
                  <a:lnTo>
                    <a:pt x="1102339" y="1856674"/>
                  </a:lnTo>
                  <a:lnTo>
                    <a:pt x="1097235" y="1823233"/>
                  </a:lnTo>
                  <a:lnTo>
                    <a:pt x="1094961" y="1814388"/>
                  </a:lnTo>
                  <a:lnTo>
                    <a:pt x="1093081" y="1803617"/>
                  </a:lnTo>
                  <a:lnTo>
                    <a:pt x="1081646" y="1762604"/>
                  </a:lnTo>
                  <a:lnTo>
                    <a:pt x="1071046" y="1721381"/>
                  </a:lnTo>
                  <a:lnTo>
                    <a:pt x="1067289" y="1711116"/>
                  </a:lnTo>
                  <a:lnTo>
                    <a:pt x="1064836" y="1702317"/>
                  </a:lnTo>
                  <a:lnTo>
                    <a:pt x="1052530" y="1670792"/>
                  </a:lnTo>
                  <a:lnTo>
                    <a:pt x="1035307" y="1623736"/>
                  </a:lnTo>
                  <a:lnTo>
                    <a:pt x="1029272" y="1611206"/>
                  </a:lnTo>
                  <a:lnTo>
                    <a:pt x="1026020" y="1602876"/>
                  </a:lnTo>
                  <a:lnTo>
                    <a:pt x="1013118" y="1577673"/>
                  </a:lnTo>
                  <a:lnTo>
                    <a:pt x="990554" y="1530833"/>
                  </a:lnTo>
                  <a:lnTo>
                    <a:pt x="981561" y="1516031"/>
                  </a:lnTo>
                  <a:lnTo>
                    <a:pt x="976440" y="1506027"/>
                  </a:lnTo>
                  <a:lnTo>
                    <a:pt x="966707" y="1491580"/>
                  </a:lnTo>
                  <a:lnTo>
                    <a:pt x="937319" y="1443206"/>
                  </a:lnTo>
                  <a:lnTo>
                    <a:pt x="905000" y="1399985"/>
                  </a:lnTo>
                  <a:lnTo>
                    <a:pt x="893194" y="1382463"/>
                  </a:lnTo>
                  <a:lnTo>
                    <a:pt x="885410" y="1373789"/>
                  </a:lnTo>
                  <a:lnTo>
                    <a:pt x="876138" y="1361389"/>
                  </a:lnTo>
                  <a:cubicBezTo>
                    <a:pt x="854478" y="1335144"/>
                    <a:pt x="831584" y="1309957"/>
                    <a:pt x="807543" y="1285916"/>
                  </a:cubicBezTo>
                  <a:lnTo>
                    <a:pt x="802156" y="1281020"/>
                  </a:lnTo>
                  <a:lnTo>
                    <a:pt x="796048" y="1274214"/>
                  </a:lnTo>
                  <a:lnTo>
                    <a:pt x="775840" y="1257102"/>
                  </a:lnTo>
                  <a:lnTo>
                    <a:pt x="732070" y="1217321"/>
                  </a:lnTo>
                  <a:lnTo>
                    <a:pt x="704616" y="1196792"/>
                  </a:lnTo>
                  <a:lnTo>
                    <a:pt x="686899" y="1181789"/>
                  </a:lnTo>
                  <a:lnTo>
                    <a:pt x="670914" y="1171590"/>
                  </a:lnTo>
                  <a:lnTo>
                    <a:pt x="650253" y="1156140"/>
                  </a:lnTo>
                  <a:lnTo>
                    <a:pt x="576047" y="1111058"/>
                  </a:lnTo>
                  <a:lnTo>
                    <a:pt x="567643" y="1105696"/>
                  </a:lnTo>
                  <a:lnTo>
                    <a:pt x="565843" y="1104860"/>
                  </a:lnTo>
                  <a:lnTo>
                    <a:pt x="562626" y="1102905"/>
                  </a:lnTo>
                  <a:cubicBezTo>
                    <a:pt x="532508" y="1086544"/>
                    <a:pt x="501511" y="1071596"/>
                    <a:pt x="469723" y="1058152"/>
                  </a:cubicBezTo>
                  <a:lnTo>
                    <a:pt x="449222" y="1050648"/>
                  </a:lnTo>
                  <a:lnTo>
                    <a:pt x="440178" y="1046444"/>
                  </a:lnTo>
                  <a:lnTo>
                    <a:pt x="423235" y="1041137"/>
                  </a:lnTo>
                  <a:lnTo>
                    <a:pt x="372078" y="1022413"/>
                  </a:lnTo>
                  <a:lnTo>
                    <a:pt x="323967" y="1010042"/>
                  </a:lnTo>
                  <a:lnTo>
                    <a:pt x="306400" y="1004540"/>
                  </a:lnTo>
                  <a:lnTo>
                    <a:pt x="294542" y="1002477"/>
                  </a:lnTo>
                  <a:lnTo>
                    <a:pt x="270226" y="996224"/>
                  </a:lnTo>
                  <a:lnTo>
                    <a:pt x="175743" y="981805"/>
                  </a:lnTo>
                  <a:lnTo>
                    <a:pt x="168208" y="980493"/>
                  </a:lnTo>
                  <a:lnTo>
                    <a:pt x="166772" y="980435"/>
                  </a:lnTo>
                  <a:lnTo>
                    <a:pt x="164701" y="980119"/>
                  </a:lnTo>
                  <a:cubicBezTo>
                    <a:pt x="128973" y="976491"/>
                    <a:pt x="92722" y="974632"/>
                    <a:pt x="56037" y="974632"/>
                  </a:cubicBezTo>
                  <a:lnTo>
                    <a:pt x="41377" y="975372"/>
                  </a:lnTo>
                  <a:lnTo>
                    <a:pt x="27497" y="974812"/>
                  </a:lnTo>
                  <a:lnTo>
                    <a:pt x="0" y="976869"/>
                  </a:lnTo>
                  <a:lnTo>
                    <a:pt x="1691988" y="0"/>
                  </a:lnTo>
                  <a:lnTo>
                    <a:pt x="1763231" y="59563"/>
                  </a:lnTo>
                  <a:lnTo>
                    <a:pt x="1886257" y="171376"/>
                  </a:lnTo>
                  <a:lnTo>
                    <a:pt x="1920451" y="205407"/>
                  </a:lnTo>
                  <a:lnTo>
                    <a:pt x="2054399" y="352786"/>
                  </a:lnTo>
                  <a:lnTo>
                    <a:pt x="2079871" y="382253"/>
                  </a:lnTo>
                  <a:lnTo>
                    <a:pt x="2218217" y="567261"/>
                  </a:lnTo>
                  <a:lnTo>
                    <a:pt x="2251734" y="620546"/>
                  </a:lnTo>
                  <a:lnTo>
                    <a:pt x="2333176" y="754603"/>
                  </a:lnTo>
                  <a:lnTo>
                    <a:pt x="2410820" y="906272"/>
                  </a:lnTo>
                  <a:lnTo>
                    <a:pt x="2450561" y="988769"/>
                  </a:lnTo>
                  <a:lnTo>
                    <a:pt x="2507789" y="1135382"/>
                  </a:lnTo>
                  <a:lnTo>
                    <a:pt x="2544098" y="1234584"/>
                  </a:lnTo>
                  <a:lnTo>
                    <a:pt x="2579424" y="1361278"/>
                  </a:lnTo>
                  <a:lnTo>
                    <a:pt x="2612180" y="1488671"/>
                  </a:lnTo>
                  <a:lnTo>
                    <a:pt x="2630335" y="1592729"/>
                  </a:lnTo>
                  <a:lnTo>
                    <a:pt x="2654082" y="1748322"/>
                  </a:lnTo>
                  <a:lnTo>
                    <a:pt x="2660913" y="1839628"/>
                  </a:lnTo>
                  <a:lnTo>
                    <a:pt x="2669507" y="2009808"/>
                  </a:lnTo>
                  <a:lnTo>
                    <a:pt x="2665272" y="2199411"/>
                  </a:lnTo>
                  <a:lnTo>
                    <a:pt x="2664488" y="2221996"/>
                  </a:lnTo>
                  <a:lnTo>
                    <a:pt x="2664272" y="2224060"/>
                  </a:lnTo>
                  <a:lnTo>
                    <a:pt x="2637507" y="2448892"/>
                  </a:lnTo>
                  <a:lnTo>
                    <a:pt x="2629273" y="2495863"/>
                  </a:lnTo>
                  <a:lnTo>
                    <a:pt x="2584976" y="2699599"/>
                  </a:lnTo>
                  <a:lnTo>
                    <a:pt x="2579881" y="2720206"/>
                  </a:lnTo>
                  <a:lnTo>
                    <a:pt x="2506656" y="2949188"/>
                  </a:lnTo>
                  <a:lnTo>
                    <a:pt x="2501043" y="2963297"/>
                  </a:lnTo>
                  <a:lnTo>
                    <a:pt x="2416307" y="3160893"/>
                  </a:lnTo>
                  <a:lnTo>
                    <a:pt x="2397311" y="3200630"/>
                  </a:lnTo>
                  <a:lnTo>
                    <a:pt x="2288541" y="3399131"/>
                  </a:lnTo>
                  <a:lnTo>
                    <a:pt x="2268651" y="3429551"/>
                  </a:lnTo>
                  <a:lnTo>
                    <a:pt x="2165538" y="3580829"/>
                  </a:lnTo>
                  <a:lnTo>
                    <a:pt x="2117879" y="3644163"/>
                  </a:lnTo>
                  <a:lnTo>
                    <a:pt x="2000776" y="3784231"/>
                  </a:lnTo>
                  <a:lnTo>
                    <a:pt x="1981021" y="3807175"/>
                  </a:lnTo>
                  <a:lnTo>
                    <a:pt x="1946432" y="3842389"/>
                  </a:lnTo>
                  <a:lnTo>
                    <a:pt x="1822475" y="3963861"/>
                  </a:lnTo>
                  <a:lnTo>
                    <a:pt x="1765651" y="4014585"/>
                  </a:lnTo>
                  <a:lnTo>
                    <a:pt x="1591109" y="4154307"/>
                  </a:lnTo>
                  <a:lnTo>
                    <a:pt x="1577900" y="4163288"/>
                  </a:lnTo>
                  <a:lnTo>
                    <a:pt x="1382023" y="4289962"/>
                  </a:lnTo>
                  <a:lnTo>
                    <a:pt x="1348754" y="4309494"/>
                  </a:lnTo>
                  <a:lnTo>
                    <a:pt x="1187186" y="4392205"/>
                  </a:lnTo>
                  <a:close/>
                </a:path>
              </a:pathLst>
            </a:custGeom>
            <a:solidFill>
              <a:srgbClr val="636466"/>
            </a:solidFill>
            <a:ln>
              <a:noFill/>
            </a:ln>
            <a:effectLst>
              <a:outerShdw blurRad="3937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 xmlns:a16="http://schemas.microsoft.com/office/drawing/2014/main" id="{B5F9FF8D-F8E1-4629-9722-4B824085AB0F}"/>
                </a:ext>
              </a:extLst>
            </p:cNvPr>
            <p:cNvSpPr/>
            <p:nvPr/>
          </p:nvSpPr>
          <p:spPr>
            <a:xfrm rot="21600000">
              <a:off x="6041357" y="1395346"/>
              <a:ext cx="2669507" cy="4427068"/>
            </a:xfrm>
            <a:custGeom>
              <a:avLst/>
              <a:gdLst>
                <a:gd name="connsiteX0" fmla="*/ 1114815 w 2669507"/>
                <a:gd name="connsiteY0" fmla="*/ 4427068 h 4427068"/>
                <a:gd name="connsiteX1" fmla="*/ 1114815 w 2669507"/>
                <a:gd name="connsiteY1" fmla="*/ 2124349 h 4427068"/>
                <a:gd name="connsiteX2" fmla="*/ 1116358 w 2669507"/>
                <a:gd name="connsiteY2" fmla="*/ 2111387 h 4427068"/>
                <a:gd name="connsiteX3" fmla="*/ 1117362 w 2669507"/>
                <a:gd name="connsiteY3" fmla="*/ 2066437 h 4427068"/>
                <a:gd name="connsiteX4" fmla="*/ 1118827 w 2669507"/>
                <a:gd name="connsiteY4" fmla="*/ 2037422 h 4427068"/>
                <a:gd name="connsiteX5" fmla="*/ 1118260 w 2669507"/>
                <a:gd name="connsiteY5" fmla="*/ 2026201 h 4427068"/>
                <a:gd name="connsiteX6" fmla="*/ 1118647 w 2669507"/>
                <a:gd name="connsiteY6" fmla="*/ 2008882 h 4427068"/>
                <a:gd name="connsiteX7" fmla="*/ 1114767 w 2669507"/>
                <a:gd name="connsiteY7" fmla="*/ 1957023 h 4427068"/>
                <a:gd name="connsiteX8" fmla="*/ 1113340 w 2669507"/>
                <a:gd name="connsiteY8" fmla="*/ 1928758 h 4427068"/>
                <a:gd name="connsiteX9" fmla="*/ 1112741 w 2669507"/>
                <a:gd name="connsiteY9" fmla="*/ 1924833 h 4427068"/>
                <a:gd name="connsiteX10" fmla="*/ 1112741 w 2669507"/>
                <a:gd name="connsiteY10" fmla="*/ 1919716 h 4427068"/>
                <a:gd name="connsiteX11" fmla="*/ 1111976 w 2669507"/>
                <a:gd name="connsiteY11" fmla="*/ 1919716 h 4427068"/>
                <a:gd name="connsiteX12" fmla="*/ 1110954 w 2669507"/>
                <a:gd name="connsiteY12" fmla="*/ 1906049 h 4427068"/>
                <a:gd name="connsiteX13" fmla="*/ 1102339 w 2669507"/>
                <a:gd name="connsiteY13" fmla="*/ 1856674 h 4427068"/>
                <a:gd name="connsiteX14" fmla="*/ 1097235 w 2669507"/>
                <a:gd name="connsiteY14" fmla="*/ 1823233 h 4427068"/>
                <a:gd name="connsiteX15" fmla="*/ 1094961 w 2669507"/>
                <a:gd name="connsiteY15" fmla="*/ 1814388 h 4427068"/>
                <a:gd name="connsiteX16" fmla="*/ 1093081 w 2669507"/>
                <a:gd name="connsiteY16" fmla="*/ 1803617 h 4427068"/>
                <a:gd name="connsiteX17" fmla="*/ 1081646 w 2669507"/>
                <a:gd name="connsiteY17" fmla="*/ 1762604 h 4427068"/>
                <a:gd name="connsiteX18" fmla="*/ 1071046 w 2669507"/>
                <a:gd name="connsiteY18" fmla="*/ 1721381 h 4427068"/>
                <a:gd name="connsiteX19" fmla="*/ 1067289 w 2669507"/>
                <a:gd name="connsiteY19" fmla="*/ 1711116 h 4427068"/>
                <a:gd name="connsiteX20" fmla="*/ 1064836 w 2669507"/>
                <a:gd name="connsiteY20" fmla="*/ 1702317 h 4427068"/>
                <a:gd name="connsiteX21" fmla="*/ 1052530 w 2669507"/>
                <a:gd name="connsiteY21" fmla="*/ 1670792 h 4427068"/>
                <a:gd name="connsiteX22" fmla="*/ 1035307 w 2669507"/>
                <a:gd name="connsiteY22" fmla="*/ 1623736 h 4427068"/>
                <a:gd name="connsiteX23" fmla="*/ 1029272 w 2669507"/>
                <a:gd name="connsiteY23" fmla="*/ 1611206 h 4427068"/>
                <a:gd name="connsiteX24" fmla="*/ 1026020 w 2669507"/>
                <a:gd name="connsiteY24" fmla="*/ 1602876 h 4427068"/>
                <a:gd name="connsiteX25" fmla="*/ 1013118 w 2669507"/>
                <a:gd name="connsiteY25" fmla="*/ 1577673 h 4427068"/>
                <a:gd name="connsiteX26" fmla="*/ 990554 w 2669507"/>
                <a:gd name="connsiteY26" fmla="*/ 1530833 h 4427068"/>
                <a:gd name="connsiteX27" fmla="*/ 981561 w 2669507"/>
                <a:gd name="connsiteY27" fmla="*/ 1516031 h 4427068"/>
                <a:gd name="connsiteX28" fmla="*/ 976440 w 2669507"/>
                <a:gd name="connsiteY28" fmla="*/ 1506027 h 4427068"/>
                <a:gd name="connsiteX29" fmla="*/ 966707 w 2669507"/>
                <a:gd name="connsiteY29" fmla="*/ 1491580 h 4427068"/>
                <a:gd name="connsiteX30" fmla="*/ 937319 w 2669507"/>
                <a:gd name="connsiteY30" fmla="*/ 1443206 h 4427068"/>
                <a:gd name="connsiteX31" fmla="*/ 905000 w 2669507"/>
                <a:gd name="connsiteY31" fmla="*/ 1399985 h 4427068"/>
                <a:gd name="connsiteX32" fmla="*/ 893194 w 2669507"/>
                <a:gd name="connsiteY32" fmla="*/ 1382463 h 4427068"/>
                <a:gd name="connsiteX33" fmla="*/ 885410 w 2669507"/>
                <a:gd name="connsiteY33" fmla="*/ 1373789 h 4427068"/>
                <a:gd name="connsiteX34" fmla="*/ 876138 w 2669507"/>
                <a:gd name="connsiteY34" fmla="*/ 1361389 h 4427068"/>
                <a:gd name="connsiteX35" fmla="*/ 807543 w 2669507"/>
                <a:gd name="connsiteY35" fmla="*/ 1285916 h 4427068"/>
                <a:gd name="connsiteX36" fmla="*/ 802156 w 2669507"/>
                <a:gd name="connsiteY36" fmla="*/ 1281020 h 4427068"/>
                <a:gd name="connsiteX37" fmla="*/ 796048 w 2669507"/>
                <a:gd name="connsiteY37" fmla="*/ 1274214 h 4427068"/>
                <a:gd name="connsiteX38" fmla="*/ 775840 w 2669507"/>
                <a:gd name="connsiteY38" fmla="*/ 1257102 h 4427068"/>
                <a:gd name="connsiteX39" fmla="*/ 732070 w 2669507"/>
                <a:gd name="connsiteY39" fmla="*/ 1217321 h 4427068"/>
                <a:gd name="connsiteX40" fmla="*/ 704616 w 2669507"/>
                <a:gd name="connsiteY40" fmla="*/ 1196792 h 4427068"/>
                <a:gd name="connsiteX41" fmla="*/ 686899 w 2669507"/>
                <a:gd name="connsiteY41" fmla="*/ 1181789 h 4427068"/>
                <a:gd name="connsiteX42" fmla="*/ 670914 w 2669507"/>
                <a:gd name="connsiteY42" fmla="*/ 1171590 h 4427068"/>
                <a:gd name="connsiteX43" fmla="*/ 650253 w 2669507"/>
                <a:gd name="connsiteY43" fmla="*/ 1156140 h 4427068"/>
                <a:gd name="connsiteX44" fmla="*/ 576047 w 2669507"/>
                <a:gd name="connsiteY44" fmla="*/ 1111058 h 4427068"/>
                <a:gd name="connsiteX45" fmla="*/ 567643 w 2669507"/>
                <a:gd name="connsiteY45" fmla="*/ 1105696 h 4427068"/>
                <a:gd name="connsiteX46" fmla="*/ 565843 w 2669507"/>
                <a:gd name="connsiteY46" fmla="*/ 1104860 h 4427068"/>
                <a:gd name="connsiteX47" fmla="*/ 562626 w 2669507"/>
                <a:gd name="connsiteY47" fmla="*/ 1102905 h 4427068"/>
                <a:gd name="connsiteX48" fmla="*/ 469723 w 2669507"/>
                <a:gd name="connsiteY48" fmla="*/ 1058152 h 4427068"/>
                <a:gd name="connsiteX49" fmla="*/ 449222 w 2669507"/>
                <a:gd name="connsiteY49" fmla="*/ 1050648 h 4427068"/>
                <a:gd name="connsiteX50" fmla="*/ 440178 w 2669507"/>
                <a:gd name="connsiteY50" fmla="*/ 1046444 h 4427068"/>
                <a:gd name="connsiteX51" fmla="*/ 423235 w 2669507"/>
                <a:gd name="connsiteY51" fmla="*/ 1041137 h 4427068"/>
                <a:gd name="connsiteX52" fmla="*/ 372078 w 2669507"/>
                <a:gd name="connsiteY52" fmla="*/ 1022413 h 4427068"/>
                <a:gd name="connsiteX53" fmla="*/ 323967 w 2669507"/>
                <a:gd name="connsiteY53" fmla="*/ 1010042 h 4427068"/>
                <a:gd name="connsiteX54" fmla="*/ 306400 w 2669507"/>
                <a:gd name="connsiteY54" fmla="*/ 1004540 h 4427068"/>
                <a:gd name="connsiteX55" fmla="*/ 294542 w 2669507"/>
                <a:gd name="connsiteY55" fmla="*/ 1002477 h 4427068"/>
                <a:gd name="connsiteX56" fmla="*/ 270226 w 2669507"/>
                <a:gd name="connsiteY56" fmla="*/ 996224 h 4427068"/>
                <a:gd name="connsiteX57" fmla="*/ 175743 w 2669507"/>
                <a:gd name="connsiteY57" fmla="*/ 981805 h 4427068"/>
                <a:gd name="connsiteX58" fmla="*/ 168208 w 2669507"/>
                <a:gd name="connsiteY58" fmla="*/ 980493 h 4427068"/>
                <a:gd name="connsiteX59" fmla="*/ 166772 w 2669507"/>
                <a:gd name="connsiteY59" fmla="*/ 980435 h 4427068"/>
                <a:gd name="connsiteX60" fmla="*/ 164701 w 2669507"/>
                <a:gd name="connsiteY60" fmla="*/ 980119 h 4427068"/>
                <a:gd name="connsiteX61" fmla="*/ 56037 w 2669507"/>
                <a:gd name="connsiteY61" fmla="*/ 974632 h 4427068"/>
                <a:gd name="connsiteX62" fmla="*/ 41377 w 2669507"/>
                <a:gd name="connsiteY62" fmla="*/ 975372 h 4427068"/>
                <a:gd name="connsiteX63" fmla="*/ 27497 w 2669507"/>
                <a:gd name="connsiteY63" fmla="*/ 974812 h 4427068"/>
                <a:gd name="connsiteX64" fmla="*/ 0 w 2669507"/>
                <a:gd name="connsiteY64" fmla="*/ 976869 h 4427068"/>
                <a:gd name="connsiteX65" fmla="*/ 1691988 w 2669507"/>
                <a:gd name="connsiteY65" fmla="*/ 0 h 4427068"/>
                <a:gd name="connsiteX66" fmla="*/ 1763231 w 2669507"/>
                <a:gd name="connsiteY66" fmla="*/ 59563 h 4427068"/>
                <a:gd name="connsiteX67" fmla="*/ 1886257 w 2669507"/>
                <a:gd name="connsiteY67" fmla="*/ 171376 h 4427068"/>
                <a:gd name="connsiteX68" fmla="*/ 1920451 w 2669507"/>
                <a:gd name="connsiteY68" fmla="*/ 205407 h 4427068"/>
                <a:gd name="connsiteX69" fmla="*/ 2054399 w 2669507"/>
                <a:gd name="connsiteY69" fmla="*/ 352786 h 4427068"/>
                <a:gd name="connsiteX70" fmla="*/ 2079871 w 2669507"/>
                <a:gd name="connsiteY70" fmla="*/ 382253 h 4427068"/>
                <a:gd name="connsiteX71" fmla="*/ 2218217 w 2669507"/>
                <a:gd name="connsiteY71" fmla="*/ 567261 h 4427068"/>
                <a:gd name="connsiteX72" fmla="*/ 2251734 w 2669507"/>
                <a:gd name="connsiteY72" fmla="*/ 620546 h 4427068"/>
                <a:gd name="connsiteX73" fmla="*/ 2333176 w 2669507"/>
                <a:gd name="connsiteY73" fmla="*/ 754603 h 4427068"/>
                <a:gd name="connsiteX74" fmla="*/ 2410820 w 2669507"/>
                <a:gd name="connsiteY74" fmla="*/ 906272 h 4427068"/>
                <a:gd name="connsiteX75" fmla="*/ 2450561 w 2669507"/>
                <a:gd name="connsiteY75" fmla="*/ 988769 h 4427068"/>
                <a:gd name="connsiteX76" fmla="*/ 2507789 w 2669507"/>
                <a:gd name="connsiteY76" fmla="*/ 1135382 h 4427068"/>
                <a:gd name="connsiteX77" fmla="*/ 2544098 w 2669507"/>
                <a:gd name="connsiteY77" fmla="*/ 1234584 h 4427068"/>
                <a:gd name="connsiteX78" fmla="*/ 2579424 w 2669507"/>
                <a:gd name="connsiteY78" fmla="*/ 1361278 h 4427068"/>
                <a:gd name="connsiteX79" fmla="*/ 2612180 w 2669507"/>
                <a:gd name="connsiteY79" fmla="*/ 1488671 h 4427068"/>
                <a:gd name="connsiteX80" fmla="*/ 2630335 w 2669507"/>
                <a:gd name="connsiteY80" fmla="*/ 1592729 h 4427068"/>
                <a:gd name="connsiteX81" fmla="*/ 2654082 w 2669507"/>
                <a:gd name="connsiteY81" fmla="*/ 1748322 h 4427068"/>
                <a:gd name="connsiteX82" fmla="*/ 2660913 w 2669507"/>
                <a:gd name="connsiteY82" fmla="*/ 1839628 h 4427068"/>
                <a:gd name="connsiteX83" fmla="*/ 2669507 w 2669507"/>
                <a:gd name="connsiteY83" fmla="*/ 2009808 h 4427068"/>
                <a:gd name="connsiteX84" fmla="*/ 2665272 w 2669507"/>
                <a:gd name="connsiteY84" fmla="*/ 2199411 h 4427068"/>
                <a:gd name="connsiteX85" fmla="*/ 2664488 w 2669507"/>
                <a:gd name="connsiteY85" fmla="*/ 2221996 h 4427068"/>
                <a:gd name="connsiteX86" fmla="*/ 2664272 w 2669507"/>
                <a:gd name="connsiteY86" fmla="*/ 2224060 h 4427068"/>
                <a:gd name="connsiteX87" fmla="*/ 2637507 w 2669507"/>
                <a:gd name="connsiteY87" fmla="*/ 2448892 h 4427068"/>
                <a:gd name="connsiteX88" fmla="*/ 2629273 w 2669507"/>
                <a:gd name="connsiteY88" fmla="*/ 2495863 h 4427068"/>
                <a:gd name="connsiteX89" fmla="*/ 2584976 w 2669507"/>
                <a:gd name="connsiteY89" fmla="*/ 2699599 h 4427068"/>
                <a:gd name="connsiteX90" fmla="*/ 2579881 w 2669507"/>
                <a:gd name="connsiteY90" fmla="*/ 2720206 h 4427068"/>
                <a:gd name="connsiteX91" fmla="*/ 2506656 w 2669507"/>
                <a:gd name="connsiteY91" fmla="*/ 2949188 h 4427068"/>
                <a:gd name="connsiteX92" fmla="*/ 2501043 w 2669507"/>
                <a:gd name="connsiteY92" fmla="*/ 2963297 h 4427068"/>
                <a:gd name="connsiteX93" fmla="*/ 2416307 w 2669507"/>
                <a:gd name="connsiteY93" fmla="*/ 3160893 h 4427068"/>
                <a:gd name="connsiteX94" fmla="*/ 2397311 w 2669507"/>
                <a:gd name="connsiteY94" fmla="*/ 3200630 h 4427068"/>
                <a:gd name="connsiteX95" fmla="*/ 2288541 w 2669507"/>
                <a:gd name="connsiteY95" fmla="*/ 3399131 h 4427068"/>
                <a:gd name="connsiteX96" fmla="*/ 2268651 w 2669507"/>
                <a:gd name="connsiteY96" fmla="*/ 3429551 h 4427068"/>
                <a:gd name="connsiteX97" fmla="*/ 2165538 w 2669507"/>
                <a:gd name="connsiteY97" fmla="*/ 3580829 h 4427068"/>
                <a:gd name="connsiteX98" fmla="*/ 2117879 w 2669507"/>
                <a:gd name="connsiteY98" fmla="*/ 3644163 h 4427068"/>
                <a:gd name="connsiteX99" fmla="*/ 2000776 w 2669507"/>
                <a:gd name="connsiteY99" fmla="*/ 3784231 h 4427068"/>
                <a:gd name="connsiteX100" fmla="*/ 1981021 w 2669507"/>
                <a:gd name="connsiteY100" fmla="*/ 3807175 h 4427068"/>
                <a:gd name="connsiteX101" fmla="*/ 1946432 w 2669507"/>
                <a:gd name="connsiteY101" fmla="*/ 3842389 h 4427068"/>
                <a:gd name="connsiteX102" fmla="*/ 1822475 w 2669507"/>
                <a:gd name="connsiteY102" fmla="*/ 3963861 h 4427068"/>
                <a:gd name="connsiteX103" fmla="*/ 1765651 w 2669507"/>
                <a:gd name="connsiteY103" fmla="*/ 4014585 h 4427068"/>
                <a:gd name="connsiteX104" fmla="*/ 1591109 w 2669507"/>
                <a:gd name="connsiteY104" fmla="*/ 4154307 h 4427068"/>
                <a:gd name="connsiteX105" fmla="*/ 1577900 w 2669507"/>
                <a:gd name="connsiteY105" fmla="*/ 4163288 h 4427068"/>
                <a:gd name="connsiteX106" fmla="*/ 1382023 w 2669507"/>
                <a:gd name="connsiteY106" fmla="*/ 4289962 h 4427068"/>
                <a:gd name="connsiteX107" fmla="*/ 1348754 w 2669507"/>
                <a:gd name="connsiteY107" fmla="*/ 4309494 h 4427068"/>
                <a:gd name="connsiteX108" fmla="*/ 1187186 w 2669507"/>
                <a:gd name="connsiteY108" fmla="*/ 4392205 h 442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669507" h="4427068">
                  <a:moveTo>
                    <a:pt x="1114815" y="4427068"/>
                  </a:moveTo>
                  <a:lnTo>
                    <a:pt x="1114815" y="2124349"/>
                  </a:lnTo>
                  <a:lnTo>
                    <a:pt x="1116358" y="2111387"/>
                  </a:lnTo>
                  <a:lnTo>
                    <a:pt x="1117362" y="2066437"/>
                  </a:lnTo>
                  <a:lnTo>
                    <a:pt x="1118827" y="2037422"/>
                  </a:lnTo>
                  <a:lnTo>
                    <a:pt x="1118260" y="2026201"/>
                  </a:lnTo>
                  <a:lnTo>
                    <a:pt x="1118647" y="2008882"/>
                  </a:lnTo>
                  <a:lnTo>
                    <a:pt x="1114767" y="1957023"/>
                  </a:lnTo>
                  <a:lnTo>
                    <a:pt x="1113340" y="1928758"/>
                  </a:lnTo>
                  <a:lnTo>
                    <a:pt x="1112741" y="1924833"/>
                  </a:lnTo>
                  <a:lnTo>
                    <a:pt x="1112741" y="1919716"/>
                  </a:lnTo>
                  <a:lnTo>
                    <a:pt x="1111976" y="1919716"/>
                  </a:lnTo>
                  <a:lnTo>
                    <a:pt x="1110954" y="1906049"/>
                  </a:lnTo>
                  <a:lnTo>
                    <a:pt x="1102339" y="1856674"/>
                  </a:lnTo>
                  <a:lnTo>
                    <a:pt x="1097235" y="1823233"/>
                  </a:lnTo>
                  <a:lnTo>
                    <a:pt x="1094961" y="1814388"/>
                  </a:lnTo>
                  <a:lnTo>
                    <a:pt x="1093081" y="1803617"/>
                  </a:lnTo>
                  <a:lnTo>
                    <a:pt x="1081646" y="1762604"/>
                  </a:lnTo>
                  <a:lnTo>
                    <a:pt x="1071046" y="1721381"/>
                  </a:lnTo>
                  <a:lnTo>
                    <a:pt x="1067289" y="1711116"/>
                  </a:lnTo>
                  <a:lnTo>
                    <a:pt x="1064836" y="1702317"/>
                  </a:lnTo>
                  <a:lnTo>
                    <a:pt x="1052530" y="1670792"/>
                  </a:lnTo>
                  <a:lnTo>
                    <a:pt x="1035307" y="1623736"/>
                  </a:lnTo>
                  <a:lnTo>
                    <a:pt x="1029272" y="1611206"/>
                  </a:lnTo>
                  <a:lnTo>
                    <a:pt x="1026020" y="1602876"/>
                  </a:lnTo>
                  <a:lnTo>
                    <a:pt x="1013118" y="1577673"/>
                  </a:lnTo>
                  <a:lnTo>
                    <a:pt x="990554" y="1530833"/>
                  </a:lnTo>
                  <a:lnTo>
                    <a:pt x="981561" y="1516031"/>
                  </a:lnTo>
                  <a:lnTo>
                    <a:pt x="976440" y="1506027"/>
                  </a:lnTo>
                  <a:lnTo>
                    <a:pt x="966707" y="1491580"/>
                  </a:lnTo>
                  <a:lnTo>
                    <a:pt x="937319" y="1443206"/>
                  </a:lnTo>
                  <a:lnTo>
                    <a:pt x="905000" y="1399985"/>
                  </a:lnTo>
                  <a:lnTo>
                    <a:pt x="893194" y="1382463"/>
                  </a:lnTo>
                  <a:lnTo>
                    <a:pt x="885410" y="1373789"/>
                  </a:lnTo>
                  <a:lnTo>
                    <a:pt x="876138" y="1361389"/>
                  </a:lnTo>
                  <a:cubicBezTo>
                    <a:pt x="854478" y="1335144"/>
                    <a:pt x="831584" y="1309957"/>
                    <a:pt x="807543" y="1285916"/>
                  </a:cubicBezTo>
                  <a:lnTo>
                    <a:pt x="802156" y="1281020"/>
                  </a:lnTo>
                  <a:lnTo>
                    <a:pt x="796048" y="1274214"/>
                  </a:lnTo>
                  <a:lnTo>
                    <a:pt x="775840" y="1257102"/>
                  </a:lnTo>
                  <a:lnTo>
                    <a:pt x="732070" y="1217321"/>
                  </a:lnTo>
                  <a:lnTo>
                    <a:pt x="704616" y="1196792"/>
                  </a:lnTo>
                  <a:lnTo>
                    <a:pt x="686899" y="1181789"/>
                  </a:lnTo>
                  <a:lnTo>
                    <a:pt x="670914" y="1171590"/>
                  </a:lnTo>
                  <a:lnTo>
                    <a:pt x="650253" y="1156140"/>
                  </a:lnTo>
                  <a:lnTo>
                    <a:pt x="576047" y="1111058"/>
                  </a:lnTo>
                  <a:lnTo>
                    <a:pt x="567643" y="1105696"/>
                  </a:lnTo>
                  <a:lnTo>
                    <a:pt x="565843" y="1104860"/>
                  </a:lnTo>
                  <a:lnTo>
                    <a:pt x="562626" y="1102905"/>
                  </a:lnTo>
                  <a:cubicBezTo>
                    <a:pt x="532508" y="1086544"/>
                    <a:pt x="501511" y="1071596"/>
                    <a:pt x="469723" y="1058152"/>
                  </a:cubicBezTo>
                  <a:lnTo>
                    <a:pt x="449222" y="1050648"/>
                  </a:lnTo>
                  <a:lnTo>
                    <a:pt x="440178" y="1046444"/>
                  </a:lnTo>
                  <a:lnTo>
                    <a:pt x="423235" y="1041137"/>
                  </a:lnTo>
                  <a:lnTo>
                    <a:pt x="372078" y="1022413"/>
                  </a:lnTo>
                  <a:lnTo>
                    <a:pt x="323967" y="1010042"/>
                  </a:lnTo>
                  <a:lnTo>
                    <a:pt x="306400" y="1004540"/>
                  </a:lnTo>
                  <a:lnTo>
                    <a:pt x="294542" y="1002477"/>
                  </a:lnTo>
                  <a:lnTo>
                    <a:pt x="270226" y="996224"/>
                  </a:lnTo>
                  <a:lnTo>
                    <a:pt x="175743" y="981805"/>
                  </a:lnTo>
                  <a:lnTo>
                    <a:pt x="168208" y="980493"/>
                  </a:lnTo>
                  <a:lnTo>
                    <a:pt x="166772" y="980435"/>
                  </a:lnTo>
                  <a:lnTo>
                    <a:pt x="164701" y="980119"/>
                  </a:lnTo>
                  <a:cubicBezTo>
                    <a:pt x="128973" y="976491"/>
                    <a:pt x="92722" y="974632"/>
                    <a:pt x="56037" y="974632"/>
                  </a:cubicBezTo>
                  <a:lnTo>
                    <a:pt x="41377" y="975372"/>
                  </a:lnTo>
                  <a:lnTo>
                    <a:pt x="27497" y="974812"/>
                  </a:lnTo>
                  <a:lnTo>
                    <a:pt x="0" y="976869"/>
                  </a:lnTo>
                  <a:lnTo>
                    <a:pt x="1691988" y="0"/>
                  </a:lnTo>
                  <a:lnTo>
                    <a:pt x="1763231" y="59563"/>
                  </a:lnTo>
                  <a:lnTo>
                    <a:pt x="1886257" y="171376"/>
                  </a:lnTo>
                  <a:lnTo>
                    <a:pt x="1920451" y="205407"/>
                  </a:lnTo>
                  <a:lnTo>
                    <a:pt x="2054399" y="352786"/>
                  </a:lnTo>
                  <a:lnTo>
                    <a:pt x="2079871" y="382253"/>
                  </a:lnTo>
                  <a:lnTo>
                    <a:pt x="2218217" y="567261"/>
                  </a:lnTo>
                  <a:lnTo>
                    <a:pt x="2251734" y="620546"/>
                  </a:lnTo>
                  <a:lnTo>
                    <a:pt x="2333176" y="754603"/>
                  </a:lnTo>
                  <a:lnTo>
                    <a:pt x="2410820" y="906272"/>
                  </a:lnTo>
                  <a:lnTo>
                    <a:pt x="2450561" y="988769"/>
                  </a:lnTo>
                  <a:lnTo>
                    <a:pt x="2507789" y="1135382"/>
                  </a:lnTo>
                  <a:lnTo>
                    <a:pt x="2544098" y="1234584"/>
                  </a:lnTo>
                  <a:lnTo>
                    <a:pt x="2579424" y="1361278"/>
                  </a:lnTo>
                  <a:lnTo>
                    <a:pt x="2612180" y="1488671"/>
                  </a:lnTo>
                  <a:lnTo>
                    <a:pt x="2630335" y="1592729"/>
                  </a:lnTo>
                  <a:lnTo>
                    <a:pt x="2654082" y="1748322"/>
                  </a:lnTo>
                  <a:lnTo>
                    <a:pt x="2660913" y="1839628"/>
                  </a:lnTo>
                  <a:lnTo>
                    <a:pt x="2669507" y="2009808"/>
                  </a:lnTo>
                  <a:lnTo>
                    <a:pt x="2665272" y="2199411"/>
                  </a:lnTo>
                  <a:lnTo>
                    <a:pt x="2664488" y="2221996"/>
                  </a:lnTo>
                  <a:lnTo>
                    <a:pt x="2664272" y="2224060"/>
                  </a:lnTo>
                  <a:lnTo>
                    <a:pt x="2637507" y="2448892"/>
                  </a:lnTo>
                  <a:lnTo>
                    <a:pt x="2629273" y="2495863"/>
                  </a:lnTo>
                  <a:lnTo>
                    <a:pt x="2584976" y="2699599"/>
                  </a:lnTo>
                  <a:lnTo>
                    <a:pt x="2579881" y="2720206"/>
                  </a:lnTo>
                  <a:lnTo>
                    <a:pt x="2506656" y="2949188"/>
                  </a:lnTo>
                  <a:lnTo>
                    <a:pt x="2501043" y="2963297"/>
                  </a:lnTo>
                  <a:lnTo>
                    <a:pt x="2416307" y="3160893"/>
                  </a:lnTo>
                  <a:lnTo>
                    <a:pt x="2397311" y="3200630"/>
                  </a:lnTo>
                  <a:lnTo>
                    <a:pt x="2288541" y="3399131"/>
                  </a:lnTo>
                  <a:lnTo>
                    <a:pt x="2268651" y="3429551"/>
                  </a:lnTo>
                  <a:lnTo>
                    <a:pt x="2165538" y="3580829"/>
                  </a:lnTo>
                  <a:lnTo>
                    <a:pt x="2117879" y="3644163"/>
                  </a:lnTo>
                  <a:lnTo>
                    <a:pt x="2000776" y="3784231"/>
                  </a:lnTo>
                  <a:lnTo>
                    <a:pt x="1981021" y="3807175"/>
                  </a:lnTo>
                  <a:lnTo>
                    <a:pt x="1946432" y="3842389"/>
                  </a:lnTo>
                  <a:lnTo>
                    <a:pt x="1822475" y="3963861"/>
                  </a:lnTo>
                  <a:lnTo>
                    <a:pt x="1765651" y="4014585"/>
                  </a:lnTo>
                  <a:lnTo>
                    <a:pt x="1591109" y="4154307"/>
                  </a:lnTo>
                  <a:lnTo>
                    <a:pt x="1577900" y="4163288"/>
                  </a:lnTo>
                  <a:lnTo>
                    <a:pt x="1382023" y="4289962"/>
                  </a:lnTo>
                  <a:lnTo>
                    <a:pt x="1348754" y="4309494"/>
                  </a:lnTo>
                  <a:lnTo>
                    <a:pt x="1187186" y="4392205"/>
                  </a:lnTo>
                  <a:close/>
                </a:path>
              </a:pathLst>
            </a:custGeom>
            <a:solidFill>
              <a:srgbClr val="FFFFFF"/>
            </a:solidFill>
            <a:ln>
              <a:noFill/>
            </a:ln>
            <a:effectLst>
              <a:outerShdw blurRad="3937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 xmlns:a16="http://schemas.microsoft.com/office/drawing/2014/main" id="{962F0332-0356-4BE9-88CD-3688E6BE7042}"/>
                </a:ext>
              </a:extLst>
            </p:cNvPr>
            <p:cNvSpPr txBox="1"/>
            <p:nvPr/>
          </p:nvSpPr>
          <p:spPr>
            <a:xfrm>
              <a:off x="5357203" y="3223653"/>
              <a:ext cx="1447404" cy="510543"/>
            </a:xfrm>
            <a:prstGeom prst="rect">
              <a:avLst/>
            </a:prstGeom>
            <a:noFill/>
          </p:spPr>
          <p:txBody>
            <a:bodyPr wrap="square" rtlCol="0">
              <a:spAutoFit/>
            </a:bodyPr>
            <a:lstStyle/>
            <a:p>
              <a:pPr algn="ctr"/>
              <a:r>
                <a:rPr lang="en-IN" sz="1200" spc="300" dirty="0">
                  <a:solidFill>
                    <a:schemeClr val="bg2">
                      <a:lumMod val="50000"/>
                    </a:schemeClr>
                  </a:solidFill>
                  <a:latin typeface="Nexa Bold" panose="02000000000000000000" pitchFamily="50" charset="0"/>
                </a:rPr>
                <a:t>Instruction Types</a:t>
              </a:r>
            </a:p>
          </p:txBody>
        </p:sp>
        <p:sp>
          <p:nvSpPr>
            <p:cNvPr id="15" name="TextBox 14">
              <a:extLst>
                <a:ext uri="{FF2B5EF4-FFF2-40B4-BE49-F238E27FC236}">
                  <a16:creationId xmlns="" xmlns:a16="http://schemas.microsoft.com/office/drawing/2014/main" id="{3237CD0E-07F3-4E28-BA1F-5416F647E765}"/>
                </a:ext>
              </a:extLst>
            </p:cNvPr>
            <p:cNvSpPr txBox="1"/>
            <p:nvPr/>
          </p:nvSpPr>
          <p:spPr>
            <a:xfrm>
              <a:off x="6513837" y="2120293"/>
              <a:ext cx="857587" cy="408434"/>
            </a:xfrm>
            <a:prstGeom prst="rect">
              <a:avLst/>
            </a:prstGeom>
            <a:noFill/>
          </p:spPr>
          <p:txBody>
            <a:bodyPr wrap="square" rtlCol="0">
              <a:spAutoFit/>
            </a:bodyPr>
            <a:lstStyle/>
            <a:p>
              <a:r>
                <a:rPr lang="en-IN" dirty="0">
                  <a:solidFill>
                    <a:schemeClr val="bg1">
                      <a:lumMod val="75000"/>
                    </a:schemeClr>
                  </a:solidFill>
                  <a:latin typeface="Eurostile BQ" pitchFamily="50" charset="0"/>
                </a:rPr>
                <a:t>02</a:t>
              </a:r>
            </a:p>
          </p:txBody>
        </p:sp>
        <p:sp>
          <p:nvSpPr>
            <p:cNvPr id="16" name="TextBox 15">
              <a:extLst>
                <a:ext uri="{FF2B5EF4-FFF2-40B4-BE49-F238E27FC236}">
                  <a16:creationId xmlns="" xmlns:a16="http://schemas.microsoft.com/office/drawing/2014/main" id="{808382EA-5ECB-4367-80BA-40F8556EE94E}"/>
                </a:ext>
              </a:extLst>
            </p:cNvPr>
            <p:cNvSpPr txBox="1"/>
            <p:nvPr/>
          </p:nvSpPr>
          <p:spPr>
            <a:xfrm>
              <a:off x="6411850" y="4400622"/>
              <a:ext cx="857587" cy="408434"/>
            </a:xfrm>
            <a:prstGeom prst="rect">
              <a:avLst/>
            </a:prstGeom>
            <a:noFill/>
          </p:spPr>
          <p:txBody>
            <a:bodyPr wrap="square" rtlCol="0">
              <a:spAutoFit/>
            </a:bodyPr>
            <a:lstStyle/>
            <a:p>
              <a:r>
                <a:rPr lang="en-IN" dirty="0">
                  <a:solidFill>
                    <a:schemeClr val="bg1"/>
                  </a:solidFill>
                  <a:latin typeface="Eurostile BQ" pitchFamily="50" charset="0"/>
                </a:rPr>
                <a:t>03</a:t>
              </a:r>
            </a:p>
          </p:txBody>
        </p:sp>
        <p:sp>
          <p:nvSpPr>
            <p:cNvPr id="17" name="TextBox 16">
              <a:extLst>
                <a:ext uri="{FF2B5EF4-FFF2-40B4-BE49-F238E27FC236}">
                  <a16:creationId xmlns="" xmlns:a16="http://schemas.microsoft.com/office/drawing/2014/main" id="{B6BDAB78-2CB6-43F3-9F83-EFCD2921A31E}"/>
                </a:ext>
              </a:extLst>
            </p:cNvPr>
            <p:cNvSpPr txBox="1"/>
            <p:nvPr/>
          </p:nvSpPr>
          <p:spPr>
            <a:xfrm>
              <a:off x="4393684" y="3201423"/>
              <a:ext cx="857587" cy="408434"/>
            </a:xfrm>
            <a:prstGeom prst="rect">
              <a:avLst/>
            </a:prstGeom>
            <a:noFill/>
          </p:spPr>
          <p:txBody>
            <a:bodyPr wrap="square" rtlCol="0">
              <a:spAutoFit/>
            </a:bodyPr>
            <a:lstStyle/>
            <a:p>
              <a:r>
                <a:rPr lang="en-IN" dirty="0">
                  <a:solidFill>
                    <a:schemeClr val="bg1"/>
                  </a:solidFill>
                  <a:latin typeface="Eurostile BQ" pitchFamily="50" charset="0"/>
                </a:rPr>
                <a:t>01</a:t>
              </a:r>
            </a:p>
          </p:txBody>
        </p:sp>
        <p:sp>
          <p:nvSpPr>
            <p:cNvPr id="18" name="TextBox 17">
              <a:extLst>
                <a:ext uri="{FF2B5EF4-FFF2-40B4-BE49-F238E27FC236}">
                  <a16:creationId xmlns="" xmlns:a16="http://schemas.microsoft.com/office/drawing/2014/main" id="{CB867E3E-7E51-41A1-8A5D-C3220F7A0AAF}"/>
                </a:ext>
              </a:extLst>
            </p:cNvPr>
            <p:cNvSpPr txBox="1"/>
            <p:nvPr/>
          </p:nvSpPr>
          <p:spPr>
            <a:xfrm>
              <a:off x="7135348" y="2827026"/>
              <a:ext cx="1506260" cy="578615"/>
            </a:xfrm>
            <a:prstGeom prst="rect">
              <a:avLst/>
            </a:prstGeom>
            <a:noFill/>
          </p:spPr>
          <p:txBody>
            <a:bodyPr wrap="square" rtlCol="0">
              <a:spAutoFit/>
            </a:bodyPr>
            <a:lstStyle/>
            <a:p>
              <a:r>
                <a:rPr lang="en-IN" sz="2800" dirty="0">
                  <a:solidFill>
                    <a:schemeClr val="tx1">
                      <a:lumMod val="65000"/>
                      <a:lumOff val="35000"/>
                    </a:schemeClr>
                  </a:solidFill>
                  <a:latin typeface="Nexa Bold" panose="02000000000000000000" pitchFamily="50" charset="0"/>
                </a:rPr>
                <a:t>Emails</a:t>
              </a:r>
            </a:p>
          </p:txBody>
        </p:sp>
        <p:sp>
          <p:nvSpPr>
            <p:cNvPr id="19" name="TextBox 18">
              <a:extLst>
                <a:ext uri="{FF2B5EF4-FFF2-40B4-BE49-F238E27FC236}">
                  <a16:creationId xmlns="" xmlns:a16="http://schemas.microsoft.com/office/drawing/2014/main" id="{B9493C3A-02BB-43CB-8E61-DA6569F3C8F4}"/>
                </a:ext>
              </a:extLst>
            </p:cNvPr>
            <p:cNvSpPr txBox="1"/>
            <p:nvPr/>
          </p:nvSpPr>
          <p:spPr>
            <a:xfrm>
              <a:off x="4267869" y="4407485"/>
              <a:ext cx="2332445" cy="1055121"/>
            </a:xfrm>
            <a:prstGeom prst="rect">
              <a:avLst/>
            </a:prstGeom>
            <a:noFill/>
          </p:spPr>
          <p:txBody>
            <a:bodyPr wrap="square" rtlCol="0">
              <a:spAutoFit/>
            </a:bodyPr>
            <a:lstStyle/>
            <a:p>
              <a:r>
                <a:rPr lang="en-IN" sz="2800" dirty="0">
                  <a:solidFill>
                    <a:schemeClr val="bg1"/>
                  </a:solidFill>
                  <a:latin typeface="Nexa Bold" panose="02000000000000000000" pitchFamily="50" charset="0"/>
                </a:rPr>
                <a:t>WhatsApp Messages</a:t>
              </a:r>
            </a:p>
          </p:txBody>
        </p:sp>
        <p:sp>
          <p:nvSpPr>
            <p:cNvPr id="20" name="TextBox 19">
              <a:extLst>
                <a:ext uri="{FF2B5EF4-FFF2-40B4-BE49-F238E27FC236}">
                  <a16:creationId xmlns="" xmlns:a16="http://schemas.microsoft.com/office/drawing/2014/main" id="{2D447B6F-CC46-4FC4-BF7E-EF6D38D4C4A4}"/>
                </a:ext>
              </a:extLst>
            </p:cNvPr>
            <p:cNvSpPr txBox="1"/>
            <p:nvPr/>
          </p:nvSpPr>
          <p:spPr>
            <a:xfrm>
              <a:off x="4043362" y="1097849"/>
              <a:ext cx="2319325" cy="1055121"/>
            </a:xfrm>
            <a:prstGeom prst="rect">
              <a:avLst/>
            </a:prstGeom>
            <a:noFill/>
          </p:spPr>
          <p:txBody>
            <a:bodyPr wrap="square" rtlCol="0">
              <a:spAutoFit/>
            </a:bodyPr>
            <a:lstStyle/>
            <a:p>
              <a:pPr algn="r"/>
              <a:r>
                <a:rPr lang="en-IN" sz="2800" dirty="0">
                  <a:solidFill>
                    <a:schemeClr val="bg1">
                      <a:lumMod val="95000"/>
                    </a:schemeClr>
                  </a:solidFill>
                  <a:latin typeface="Nexa Bold" panose="02000000000000000000" pitchFamily="50" charset="0"/>
                </a:rPr>
                <a:t>Video Guidelines</a:t>
              </a:r>
            </a:p>
          </p:txBody>
        </p:sp>
      </p:grpSp>
      <p:sp>
        <p:nvSpPr>
          <p:cNvPr id="21" name="TextBox 20">
            <a:extLst>
              <a:ext uri="{FF2B5EF4-FFF2-40B4-BE49-F238E27FC236}">
                <a16:creationId xmlns="" xmlns:a16="http://schemas.microsoft.com/office/drawing/2014/main" id="{259A707C-C8AA-4423-99DF-33C997EA837E}"/>
              </a:ext>
            </a:extLst>
          </p:cNvPr>
          <p:cNvSpPr txBox="1"/>
          <p:nvPr/>
        </p:nvSpPr>
        <p:spPr>
          <a:xfrm>
            <a:off x="1393975" y="2812738"/>
            <a:ext cx="4541081" cy="2031325"/>
          </a:xfrm>
          <a:prstGeom prst="rect">
            <a:avLst/>
          </a:prstGeom>
          <a:noFill/>
        </p:spPr>
        <p:txBody>
          <a:bodyPr wrap="square" rtlCol="0">
            <a:spAutoFit/>
          </a:bodyPr>
          <a:lstStyle/>
          <a:p>
            <a:pPr algn="just"/>
            <a:r>
              <a:rPr lang="en-US" dirty="0">
                <a:latin typeface="Open Sans Semibold" panose="020B0706030804020204"/>
              </a:rPr>
              <a:t>DIU is sending emails, video guidelines and WhatsApp messages to delegate jobs but it is observed that in some cases there are still no response which indicates lack of responsibility. DIU would again like to make alert and invite to be responsive and responsible on assigned duties and tasks. </a:t>
            </a:r>
          </a:p>
        </p:txBody>
      </p:sp>
    </p:spTree>
    <p:extLst>
      <p:ext uri="{BB962C8B-B14F-4D97-AF65-F5344CB8AC3E}">
        <p14:creationId xmlns:p14="http://schemas.microsoft.com/office/powerpoint/2010/main" val="3483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E607A5-D495-4C89-AB75-76D3433AA30B}"/>
              </a:ext>
            </a:extLst>
          </p:cNvPr>
          <p:cNvSpPr/>
          <p:nvPr/>
        </p:nvSpPr>
        <p:spPr>
          <a:xfrm>
            <a:off x="0" y="2624741"/>
            <a:ext cx="12192000" cy="256577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D473FF8-A059-481D-B706-1DD54A0E09D1}"/>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Release the </a:t>
            </a:r>
            <a:r>
              <a:rPr lang="en-US" dirty="0">
                <a:solidFill>
                  <a:srgbClr val="0070C0"/>
                </a:solidFill>
                <a:latin typeface="Open Sans Extrabold" panose="020B0906030804020204"/>
              </a:rPr>
              <a:t>Unfit</a:t>
            </a:r>
            <a:endParaRPr lang="en-US" dirty="0">
              <a:solidFill>
                <a:schemeClr val="tx1">
                  <a:lumMod val="75000"/>
                  <a:lumOff val="25000"/>
                </a:schemeClr>
              </a:solidFill>
              <a:latin typeface="Open Sans Extrabold" panose="020B0906030804020204"/>
            </a:endParaRPr>
          </a:p>
        </p:txBody>
      </p:sp>
      <p:pic>
        <p:nvPicPr>
          <p:cNvPr id="9218" name="Picture 2" descr="Image result for job termination png">
            <a:extLst>
              <a:ext uri="{FF2B5EF4-FFF2-40B4-BE49-F238E27FC236}">
                <a16:creationId xmlns="" xmlns:a16="http://schemas.microsoft.com/office/drawing/2014/main" id="{35DD94DD-35AF-49BD-9EF2-AA98AA60EC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3390" y1="4412" x2="62542" y2="84926"/>
                        <a14:foregroundMark x1="49661" y1="21324" x2="54746" y2="66544"/>
                        <a14:foregroundMark x1="48305" y1="26471" x2="54237" y2="72059"/>
                        <a14:foregroundMark x1="47627" y1="28676" x2="51525" y2="76471"/>
                        <a14:foregroundMark x1="50000" y1="65809" x2="52034" y2="83824"/>
                        <a14:foregroundMark x1="51356" y1="81985" x2="52373" y2="87868"/>
                        <a14:foregroundMark x1="47288" y1="36397" x2="48475" y2="56618"/>
                        <a14:foregroundMark x1="47288" y1="1103" x2="47797" y2="34559"/>
                        <a14:foregroundMark x1="46102" y1="16912" x2="49153" y2="38603"/>
                        <a14:foregroundMark x1="62881" y1="9559" x2="74237" y2="28676"/>
                        <a14:foregroundMark x1="64068" y1="4044" x2="64068" y2="368"/>
                        <a14:foregroundMark x1="88475" y1="25000" x2="99492" y2="15441"/>
                        <a14:foregroundMark x1="90508" y1="30515" x2="97627" y2="70956"/>
                        <a14:foregroundMark x1="96441" y1="70956" x2="77627" y2="86397"/>
                        <a14:foregroundMark x1="88644" y1="85662" x2="96949" y2="84559"/>
                        <a14:foregroundMark x1="69322" y1="59926" x2="98644" y2="76471"/>
                        <a14:foregroundMark x1="90339" y1="50000" x2="78814" y2="64338"/>
                        <a14:foregroundMark x1="57627" y1="84926" x2="58305" y2="97426"/>
                        <a14:foregroundMark x1="55254" y1="86397" x2="54068" y2="99632"/>
                        <a14:foregroundMark x1="58983" y1="88235" x2="60508" y2="99265"/>
                        <a14:foregroundMark x1="62712" y1="84191" x2="65085" y2="98162"/>
                        <a14:backgroundMark x1="42034" y1="3309" x2="27797" y2="85294"/>
                        <a14:backgroundMark x1="43051" y1="59559" x2="41695" y2="97794"/>
                        <a14:backgroundMark x1="45254" y1="9559" x2="48475" y2="368"/>
                        <a14:backgroundMark x1="68814" y1="2206" x2="80678" y2="7721"/>
                        <a14:backgroundMark x1="85254" y1="98529" x2="97797" y2="95956"/>
                      </a14:backgroundRemoval>
                    </a14:imgEffect>
                  </a14:imgLayer>
                </a14:imgProps>
              </a:ext>
              <a:ext uri="{28A0092B-C50C-407E-A947-70E740481C1C}">
                <a14:useLocalDpi xmlns:a14="http://schemas.microsoft.com/office/drawing/2010/main" val="0"/>
              </a:ext>
            </a:extLst>
          </a:blip>
          <a:srcRect/>
          <a:stretch>
            <a:fillRect/>
          </a:stretch>
        </p:blipFill>
        <p:spPr bwMode="auto">
          <a:xfrm>
            <a:off x="628315" y="1543050"/>
            <a:ext cx="11563685" cy="5314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014B95E6-A152-4467-9EFB-4EC15F859B5E}"/>
              </a:ext>
            </a:extLst>
          </p:cNvPr>
          <p:cNvSpPr txBox="1"/>
          <p:nvPr/>
        </p:nvSpPr>
        <p:spPr>
          <a:xfrm>
            <a:off x="887102" y="2753468"/>
            <a:ext cx="4285398" cy="2308324"/>
          </a:xfrm>
          <a:prstGeom prst="rect">
            <a:avLst/>
          </a:prstGeom>
          <a:noFill/>
        </p:spPr>
        <p:txBody>
          <a:bodyPr wrap="square" rtlCol="0">
            <a:spAutoFit/>
          </a:bodyPr>
          <a:lstStyle/>
          <a:p>
            <a:pPr algn="just"/>
            <a:r>
              <a:rPr lang="en-US" dirty="0">
                <a:solidFill>
                  <a:schemeClr val="bg1"/>
                </a:solidFill>
                <a:latin typeface="Open Sans Semibold" panose="020B0706030804020204"/>
              </a:rPr>
              <a:t>Emotional attachment helps with teamwork and getting things done more easily but do not let emotion get in the way when someone keeps proving that he/she is unfit. If anyone shows no improvement over time and fails to perform repeatedly, he/she should be released from the institution.</a:t>
            </a:r>
          </a:p>
        </p:txBody>
      </p:sp>
    </p:spTree>
    <p:extLst>
      <p:ext uri="{BB962C8B-B14F-4D97-AF65-F5344CB8AC3E}">
        <p14:creationId xmlns:p14="http://schemas.microsoft.com/office/powerpoint/2010/main" val="29381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20C04546-8DC9-41D9-9BEB-8908DA681D1F}"/>
              </a:ext>
            </a:extLst>
          </p:cNvPr>
          <p:cNvSpPr/>
          <p:nvPr/>
        </p:nvSpPr>
        <p:spPr>
          <a:xfrm>
            <a:off x="0" y="1501005"/>
            <a:ext cx="12192000" cy="256577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AC82A86-0B58-4A06-A984-71F0E39783F9}"/>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Quick </a:t>
            </a:r>
            <a:r>
              <a:rPr lang="en-US" dirty="0">
                <a:solidFill>
                  <a:srgbClr val="0070C0"/>
                </a:solidFill>
                <a:latin typeface="Open Sans Extrabold" panose="020B0906030804020204"/>
              </a:rPr>
              <a:t>Facts</a:t>
            </a:r>
          </a:p>
        </p:txBody>
      </p:sp>
      <p:sp>
        <p:nvSpPr>
          <p:cNvPr id="9" name="TextBox 8">
            <a:extLst>
              <a:ext uri="{FF2B5EF4-FFF2-40B4-BE49-F238E27FC236}">
                <a16:creationId xmlns="" xmlns:a16="http://schemas.microsoft.com/office/drawing/2014/main" id="{2C3D7408-319E-4EA8-91DE-C6EA2578919D}"/>
              </a:ext>
            </a:extLst>
          </p:cNvPr>
          <p:cNvSpPr txBox="1"/>
          <p:nvPr/>
        </p:nvSpPr>
        <p:spPr>
          <a:xfrm>
            <a:off x="3825459" y="1629733"/>
            <a:ext cx="4541081" cy="2308324"/>
          </a:xfrm>
          <a:prstGeom prst="rect">
            <a:avLst/>
          </a:prstGeom>
          <a:noFill/>
        </p:spPr>
        <p:txBody>
          <a:bodyPr wrap="square" rtlCol="0">
            <a:spAutoFit/>
          </a:bodyPr>
          <a:lstStyle/>
          <a:p>
            <a:pPr algn="just"/>
            <a:r>
              <a:rPr lang="en-US" dirty="0">
                <a:solidFill>
                  <a:schemeClr val="bg1"/>
                </a:solidFill>
                <a:latin typeface="Open Sans Semibold" panose="020B0706030804020204"/>
              </a:rPr>
              <a:t>Airbnb, Alibaba, Uber, </a:t>
            </a:r>
            <a:r>
              <a:rPr lang="en-US" dirty="0" err="1">
                <a:solidFill>
                  <a:schemeClr val="bg1"/>
                </a:solidFill>
                <a:latin typeface="Open Sans Semibold" panose="020B0706030804020204"/>
              </a:rPr>
              <a:t>Pathao</a:t>
            </a:r>
            <a:r>
              <a:rPr lang="en-US" dirty="0">
                <a:solidFill>
                  <a:schemeClr val="bg1"/>
                </a:solidFill>
                <a:latin typeface="Open Sans Semibold" panose="020B0706030804020204"/>
              </a:rPr>
              <a:t> are some of the companies which outsourcing people, job and tasks. WhatsApp was created by 11 people and they are controlling millions of people without money. Where as BTTB having thousands of people are not much functional. We need people who can develop continuously and add value.</a:t>
            </a:r>
          </a:p>
        </p:txBody>
      </p:sp>
      <p:pic>
        <p:nvPicPr>
          <p:cNvPr id="1028" name="Picture 4" descr="Related image">
            <a:extLst>
              <a:ext uri="{FF2B5EF4-FFF2-40B4-BE49-F238E27FC236}">
                <a16:creationId xmlns="" xmlns:a16="http://schemas.microsoft.com/office/drawing/2014/main" id="{D70FA23F-9FE3-4355-B608-D3A0FB591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83" r="20783"/>
          <a:stretch/>
        </p:blipFill>
        <p:spPr bwMode="auto">
          <a:xfrm>
            <a:off x="704515" y="4694830"/>
            <a:ext cx="1647114" cy="1647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libaba">
            <a:extLst>
              <a:ext uri="{FF2B5EF4-FFF2-40B4-BE49-F238E27FC236}">
                <a16:creationId xmlns="" xmlns:a16="http://schemas.microsoft.com/office/drawing/2014/main" id="{27E42254-E418-47F5-BED0-94A1DEE513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1" r="4882"/>
          <a:stretch/>
        </p:blipFill>
        <p:spPr bwMode="auto">
          <a:xfrm>
            <a:off x="2671544" y="4694830"/>
            <a:ext cx="1989180" cy="164711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2" name="Picture 8" descr="Image result for uber">
            <a:extLst>
              <a:ext uri="{FF2B5EF4-FFF2-40B4-BE49-F238E27FC236}">
                <a16:creationId xmlns="" xmlns:a16="http://schemas.microsoft.com/office/drawing/2014/main" id="{8E3320F5-4674-4FAC-9035-071091D4B8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68" r="19768"/>
          <a:stretch/>
        </p:blipFill>
        <p:spPr bwMode="auto">
          <a:xfrm>
            <a:off x="4980639" y="4694830"/>
            <a:ext cx="1647115" cy="16471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hatsapp">
            <a:extLst>
              <a:ext uri="{FF2B5EF4-FFF2-40B4-BE49-F238E27FC236}">
                <a16:creationId xmlns="" xmlns:a16="http://schemas.microsoft.com/office/drawing/2014/main" id="{8B17C472-D02D-489A-AEC5-3EF45C9C5E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7669" y="4694830"/>
            <a:ext cx="2108986" cy="164711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D50ACD1E-4650-4CEF-826D-8DB9522B5542}"/>
              </a:ext>
            </a:extLst>
          </p:cNvPr>
          <p:cNvGrpSpPr/>
          <p:nvPr/>
        </p:nvGrpSpPr>
        <p:grpSpPr>
          <a:xfrm>
            <a:off x="9378498" y="4694830"/>
            <a:ext cx="2108985" cy="1647114"/>
            <a:chOff x="9378498" y="4694830"/>
            <a:chExt cx="2108985" cy="1647114"/>
          </a:xfrm>
        </p:grpSpPr>
        <p:sp>
          <p:nvSpPr>
            <p:cNvPr id="5" name="Rectangle 4">
              <a:extLst>
                <a:ext uri="{FF2B5EF4-FFF2-40B4-BE49-F238E27FC236}">
                  <a16:creationId xmlns="" xmlns:a16="http://schemas.microsoft.com/office/drawing/2014/main" id="{E9520710-E81C-4988-8502-892AC7201857}"/>
                </a:ext>
              </a:extLst>
            </p:cNvPr>
            <p:cNvSpPr/>
            <p:nvPr/>
          </p:nvSpPr>
          <p:spPr>
            <a:xfrm>
              <a:off x="9378498" y="4694830"/>
              <a:ext cx="2108985" cy="164711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Related image">
              <a:extLst>
                <a:ext uri="{FF2B5EF4-FFF2-40B4-BE49-F238E27FC236}">
                  <a16:creationId xmlns="" xmlns:a16="http://schemas.microsoft.com/office/drawing/2014/main" id="{EF98AE1D-609E-4E18-AFBC-A18669B25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934" y="5240740"/>
              <a:ext cx="1676115" cy="586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87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1000" fill="hold"/>
                                        <p:tgtEl>
                                          <p:spTgt spid="102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1000"/>
                                        <p:tgtEl>
                                          <p:spTgt spid="1032"/>
                                        </p:tgtEl>
                                      </p:cBhvr>
                                    </p:animEffect>
                                    <p:anim calcmode="lin" valueType="num">
                                      <p:cBhvr>
                                        <p:cTn id="29" dur="1000" fill="hold"/>
                                        <p:tgtEl>
                                          <p:spTgt spid="1032"/>
                                        </p:tgtEl>
                                        <p:attrNameLst>
                                          <p:attrName>ppt_x</p:attrName>
                                        </p:attrNameLst>
                                      </p:cBhvr>
                                      <p:tavLst>
                                        <p:tav tm="0">
                                          <p:val>
                                            <p:strVal val="#ppt_x"/>
                                          </p:val>
                                        </p:tav>
                                        <p:tav tm="100000">
                                          <p:val>
                                            <p:strVal val="#ppt_x"/>
                                          </p:val>
                                        </p:tav>
                                      </p:tavLst>
                                    </p:anim>
                                    <p:anim calcmode="lin" valueType="num">
                                      <p:cBhvr>
                                        <p:cTn id="30" dur="1000" fill="hold"/>
                                        <p:tgtEl>
                                          <p:spTgt spid="103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strVal val="#ppt_x"/>
                                          </p:val>
                                        </p:tav>
                                        <p:tav tm="100000">
                                          <p:val>
                                            <p:strVal val="#ppt_x"/>
                                          </p:val>
                                        </p:tav>
                                      </p:tavLst>
                                    </p:anim>
                                    <p:anim calcmode="lin" valueType="num">
                                      <p:cBhvr>
                                        <p:cTn id="36" dur="1000" fill="hold"/>
                                        <p:tgtEl>
                                          <p:spTgt spid="103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B592FE0-781A-4FDC-AF99-72EAC3169939}"/>
              </a:ext>
            </a:extLst>
          </p:cNvPr>
          <p:cNvSpPr/>
          <p:nvPr/>
        </p:nvSpPr>
        <p:spPr>
          <a:xfrm>
            <a:off x="0" y="2060813"/>
            <a:ext cx="12192000" cy="27704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E74975F-726A-44DD-AB1B-A5298415CC5D}"/>
              </a:ext>
            </a:extLst>
          </p:cNvPr>
          <p:cNvSpPr>
            <a:spLocks noGrp="1"/>
          </p:cNvSpPr>
          <p:nvPr>
            <p:ph type="title"/>
          </p:nvPr>
        </p:nvSpPr>
        <p:spPr>
          <a:xfrm>
            <a:off x="163774" y="2334441"/>
            <a:ext cx="5524500" cy="2189115"/>
          </a:xfrm>
        </p:spPr>
        <p:txBody>
          <a:bodyPr>
            <a:normAutofit/>
          </a:bodyPr>
          <a:lstStyle/>
          <a:p>
            <a:r>
              <a:rPr lang="en-US" sz="4800" dirty="0">
                <a:solidFill>
                  <a:schemeClr val="bg1"/>
                </a:solidFill>
                <a:latin typeface="Open Sans Semibold"/>
              </a:rPr>
              <a:t>World’s </a:t>
            </a:r>
            <a:r>
              <a:rPr lang="en-US" sz="4800" dirty="0">
                <a:solidFill>
                  <a:srgbClr val="00B0F0"/>
                </a:solidFill>
                <a:latin typeface="Open Sans Semibold"/>
              </a:rPr>
              <a:t>top 10 </a:t>
            </a:r>
            <a:r>
              <a:rPr lang="en-US" sz="4800" dirty="0">
                <a:solidFill>
                  <a:schemeClr val="bg1"/>
                </a:solidFill>
                <a:latin typeface="Open Sans Semibold"/>
              </a:rPr>
              <a:t>companies are now</a:t>
            </a:r>
            <a:r>
              <a:rPr lang="en-US" sz="4800" dirty="0">
                <a:latin typeface="Open Sans Semibold"/>
              </a:rPr>
              <a:t> </a:t>
            </a:r>
            <a:r>
              <a:rPr lang="en-US" sz="4800" dirty="0">
                <a:solidFill>
                  <a:srgbClr val="00B0F0"/>
                </a:solidFill>
                <a:latin typeface="Open Sans Semibold"/>
              </a:rPr>
              <a:t>virtually run.</a:t>
            </a:r>
          </a:p>
        </p:txBody>
      </p:sp>
      <p:pic>
        <p:nvPicPr>
          <p:cNvPr id="2050" name="Picture 2" descr="Image result for virtual companies">
            <a:extLst>
              <a:ext uri="{FF2B5EF4-FFF2-40B4-BE49-F238E27FC236}">
                <a16:creationId xmlns="" xmlns:a16="http://schemas.microsoft.com/office/drawing/2014/main" id="{1E76035D-AC27-4114-8F11-819363EE8F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429">
                        <a14:foregroundMark x1="50286" y1="62670" x2="74429" y2="76471"/>
                        <a14:foregroundMark x1="44714" y1="52262" x2="63571" y2="60181"/>
                        <a14:foregroundMark x1="3857" y1="54751" x2="16857" y2="61312"/>
                        <a14:backgroundMark x1="86143" y1="38914" x2="86286" y2="38914"/>
                        <a14:backgroundMark x1="69857" y1="45023" x2="70286" y2="47059"/>
                        <a14:backgroundMark x1="75714" y1="46380" x2="75429" y2="47964"/>
                      </a14:backgroundRemoval>
                    </a14:imgEffect>
                  </a14:imgLayer>
                </a14:imgProps>
              </a:ext>
              <a:ext uri="{28A0092B-C50C-407E-A947-70E740481C1C}">
                <a14:useLocalDpi xmlns:a14="http://schemas.microsoft.com/office/drawing/2010/main" val="0"/>
              </a:ext>
            </a:extLst>
          </a:blip>
          <a:srcRect/>
          <a:stretch>
            <a:fillRect/>
          </a:stretch>
        </p:blipFill>
        <p:spPr bwMode="auto">
          <a:xfrm>
            <a:off x="5524500" y="1323974"/>
            <a:ext cx="6667500"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7FFC3453-DD45-435B-A2F8-5405AAF0953C}"/>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Work from </a:t>
            </a:r>
            <a:r>
              <a:rPr lang="en-US" dirty="0">
                <a:solidFill>
                  <a:srgbClr val="0070C0"/>
                </a:solidFill>
                <a:latin typeface="Open Sans Extrabold" panose="020B0906030804020204"/>
              </a:rPr>
              <a:t>Anywhere &amp; Anytime</a:t>
            </a:r>
          </a:p>
        </p:txBody>
      </p:sp>
    </p:spTree>
    <p:extLst>
      <p:ext uri="{BB962C8B-B14F-4D97-AF65-F5344CB8AC3E}">
        <p14:creationId xmlns:p14="http://schemas.microsoft.com/office/powerpoint/2010/main" val="42669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65B2AD3-6FC5-4165-AA44-8E1FBBCE5965}"/>
              </a:ext>
            </a:extLst>
          </p:cNvPr>
          <p:cNvSpPr/>
          <p:nvPr/>
        </p:nvSpPr>
        <p:spPr>
          <a:xfrm>
            <a:off x="0" y="2060813"/>
            <a:ext cx="12192000" cy="27704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DFD6F1C-AB66-4D33-A999-28070406AAC0}"/>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We Need </a:t>
            </a:r>
            <a:r>
              <a:rPr lang="en-US" dirty="0" smtClean="0">
                <a:solidFill>
                  <a:srgbClr val="0070C0"/>
                </a:solidFill>
                <a:latin typeface="Open Sans Extrabold" panose="020B0906030804020204"/>
              </a:rPr>
              <a:t>Flat </a:t>
            </a:r>
            <a:r>
              <a:rPr lang="en-US" dirty="0">
                <a:solidFill>
                  <a:srgbClr val="0070C0"/>
                </a:solidFill>
                <a:latin typeface="Open Sans Extrabold" panose="020B0906030804020204"/>
              </a:rPr>
              <a:t>System</a:t>
            </a:r>
          </a:p>
        </p:txBody>
      </p:sp>
      <p:pic>
        <p:nvPicPr>
          <p:cNvPr id="3074" name="Picture 2" descr="Image result for Tracking system">
            <a:extLst>
              <a:ext uri="{FF2B5EF4-FFF2-40B4-BE49-F238E27FC236}">
                <a16:creationId xmlns="" xmlns:a16="http://schemas.microsoft.com/office/drawing/2014/main" id="{3117E18C-8EE1-4E6F-ABBD-0744453485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1795" y1="6110" x2="90128" y2="14257"/>
                        <a14:backgroundMark x1="2436" y1="92261" x2="53590" y2="93279"/>
                      </a14:backgroundRemoval>
                    </a14:imgEffect>
                  </a14:imgLayer>
                </a14:imgProps>
              </a:ext>
              <a:ext uri="{28A0092B-C50C-407E-A947-70E740481C1C}">
                <a14:useLocalDpi xmlns:a14="http://schemas.microsoft.com/office/drawing/2010/main" val="0"/>
              </a:ext>
            </a:extLst>
          </a:blip>
          <a:srcRect/>
          <a:stretch>
            <a:fillRect/>
          </a:stretch>
        </p:blipFill>
        <p:spPr bwMode="auto">
          <a:xfrm>
            <a:off x="5447741" y="1514903"/>
            <a:ext cx="6744259" cy="4245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69F7A132-EF53-4461-8F79-D8C436DDF468}"/>
              </a:ext>
            </a:extLst>
          </p:cNvPr>
          <p:cNvSpPr txBox="1"/>
          <p:nvPr/>
        </p:nvSpPr>
        <p:spPr>
          <a:xfrm>
            <a:off x="592092" y="2551837"/>
            <a:ext cx="4541081" cy="1754326"/>
          </a:xfrm>
          <a:prstGeom prst="rect">
            <a:avLst/>
          </a:prstGeom>
          <a:noFill/>
        </p:spPr>
        <p:txBody>
          <a:bodyPr wrap="square" rtlCol="0">
            <a:spAutoFit/>
          </a:bodyPr>
          <a:lstStyle/>
          <a:p>
            <a:pPr algn="just"/>
            <a:r>
              <a:rPr lang="en-US" dirty="0">
                <a:solidFill>
                  <a:schemeClr val="bg1"/>
                </a:solidFill>
                <a:latin typeface="Open Sans Semibold" panose="020B0706030804020204"/>
              </a:rPr>
              <a:t>Contribution, job and tasks should be tracked so that evaluation is based on contribution  and not position or person. Contribution should determine the value one can avail from the institution along with the position a person deserves.</a:t>
            </a:r>
          </a:p>
        </p:txBody>
      </p:sp>
    </p:spTree>
    <p:extLst>
      <p:ext uri="{BB962C8B-B14F-4D97-AF65-F5344CB8AC3E}">
        <p14:creationId xmlns:p14="http://schemas.microsoft.com/office/powerpoint/2010/main" val="1455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3A19195-9992-42A9-A5D6-338C77796814}"/>
              </a:ext>
            </a:extLst>
          </p:cNvPr>
          <p:cNvSpPr/>
          <p:nvPr/>
        </p:nvSpPr>
        <p:spPr>
          <a:xfrm>
            <a:off x="0" y="2040992"/>
            <a:ext cx="12192000" cy="27108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intelligence">
            <a:extLst>
              <a:ext uri="{FF2B5EF4-FFF2-40B4-BE49-F238E27FC236}">
                <a16:creationId xmlns="" xmlns:a16="http://schemas.microsoft.com/office/drawing/2014/main" id="{784D32A3-40DB-470E-AC3F-EE2CB6BE859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63994" b="63994"/>
          <a:stretch/>
        </p:blipFill>
        <p:spPr bwMode="auto">
          <a:xfrm>
            <a:off x="6096008" y="1322246"/>
            <a:ext cx="1714784" cy="1714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intelligence">
            <a:extLst>
              <a:ext uri="{FF2B5EF4-FFF2-40B4-BE49-F238E27FC236}">
                <a16:creationId xmlns="" xmlns:a16="http://schemas.microsoft.com/office/drawing/2014/main" id="{99C686BD-CE9A-4CAA-A6A5-407736F44BE5}"/>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6006" t="-1" r="27988" b="63995"/>
          <a:stretch/>
        </p:blipFill>
        <p:spPr bwMode="auto">
          <a:xfrm>
            <a:off x="7810792" y="1322246"/>
            <a:ext cx="1714784" cy="1714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ntelligence">
            <a:extLst>
              <a:ext uri="{FF2B5EF4-FFF2-40B4-BE49-F238E27FC236}">
                <a16:creationId xmlns="" xmlns:a16="http://schemas.microsoft.com/office/drawing/2014/main" id="{D5C2C709-F781-4BF7-82EE-EF9F86C0398F}"/>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2012" t="-1" r="-8018" b="63995"/>
          <a:stretch/>
        </p:blipFill>
        <p:spPr bwMode="auto">
          <a:xfrm>
            <a:off x="9525575" y="1322246"/>
            <a:ext cx="1714784" cy="1714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ntelligence">
            <a:extLst>
              <a:ext uri="{FF2B5EF4-FFF2-40B4-BE49-F238E27FC236}">
                <a16:creationId xmlns="" xmlns:a16="http://schemas.microsoft.com/office/drawing/2014/main" id="{BBFD98D9-7E9D-430D-82B8-3316D60D7808}"/>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36006" r="63994" b="27988"/>
          <a:stretch/>
        </p:blipFill>
        <p:spPr bwMode="auto">
          <a:xfrm>
            <a:off x="6096007" y="3037030"/>
            <a:ext cx="1714784" cy="1714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ntelligence">
            <a:extLst>
              <a:ext uri="{FF2B5EF4-FFF2-40B4-BE49-F238E27FC236}">
                <a16:creationId xmlns="" xmlns:a16="http://schemas.microsoft.com/office/drawing/2014/main" id="{DA71F804-B101-4B65-A12F-82E5AE95D5E3}"/>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6006" t="36006" r="27988" b="27988"/>
          <a:stretch/>
        </p:blipFill>
        <p:spPr bwMode="auto">
          <a:xfrm>
            <a:off x="7810789" y="3037030"/>
            <a:ext cx="1714784" cy="17147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intelligence">
            <a:extLst>
              <a:ext uri="{FF2B5EF4-FFF2-40B4-BE49-F238E27FC236}">
                <a16:creationId xmlns="" xmlns:a16="http://schemas.microsoft.com/office/drawing/2014/main" id="{C07423AC-3CEC-44B3-9060-DB404FA9B0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2012" t="36006" r="-8018" b="27988"/>
          <a:stretch/>
        </p:blipFill>
        <p:spPr bwMode="auto">
          <a:xfrm>
            <a:off x="9525572" y="3037030"/>
            <a:ext cx="1714786" cy="17147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ntelligence">
            <a:extLst>
              <a:ext uri="{FF2B5EF4-FFF2-40B4-BE49-F238E27FC236}">
                <a16:creationId xmlns="" xmlns:a16="http://schemas.microsoft.com/office/drawing/2014/main" id="{1841FEDF-BCE8-48D0-8495-DC0273959539}"/>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2012" t="72011" r="-8018" b="-8017"/>
          <a:stretch/>
        </p:blipFill>
        <p:spPr bwMode="auto">
          <a:xfrm>
            <a:off x="9525572" y="4751814"/>
            <a:ext cx="1714786" cy="17147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ntelligence">
            <a:extLst>
              <a:ext uri="{FF2B5EF4-FFF2-40B4-BE49-F238E27FC236}">
                <a16:creationId xmlns="" xmlns:a16="http://schemas.microsoft.com/office/drawing/2014/main" id="{A18BDD53-15E9-4EBF-8218-F3066E587F9E}"/>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6007" t="72011" r="27987" b="-8017"/>
          <a:stretch/>
        </p:blipFill>
        <p:spPr bwMode="auto">
          <a:xfrm>
            <a:off x="7810786" y="4751814"/>
            <a:ext cx="1714786" cy="17147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intelligence">
            <a:extLst>
              <a:ext uri="{FF2B5EF4-FFF2-40B4-BE49-F238E27FC236}">
                <a16:creationId xmlns="" xmlns:a16="http://schemas.microsoft.com/office/drawing/2014/main" id="{15625929-D09C-47E5-A758-32F8FFED20DF}"/>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 t="72011" r="63992" b="-8017"/>
          <a:stretch/>
        </p:blipFill>
        <p:spPr bwMode="auto">
          <a:xfrm>
            <a:off x="6096000" y="4751814"/>
            <a:ext cx="1714783" cy="171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D8BDF2BA-7374-4CA5-ABF6-FAF12CED5D54}"/>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Focus: </a:t>
            </a:r>
            <a:r>
              <a:rPr lang="en-US" dirty="0">
                <a:solidFill>
                  <a:srgbClr val="0070C0"/>
                </a:solidFill>
                <a:latin typeface="Open Sans Extrabold" panose="020B0906030804020204"/>
              </a:rPr>
              <a:t>Capability &amp; Intelligence</a:t>
            </a:r>
          </a:p>
        </p:txBody>
      </p:sp>
      <p:sp>
        <p:nvSpPr>
          <p:cNvPr id="13" name="TextBox 12">
            <a:extLst>
              <a:ext uri="{FF2B5EF4-FFF2-40B4-BE49-F238E27FC236}">
                <a16:creationId xmlns="" xmlns:a16="http://schemas.microsoft.com/office/drawing/2014/main" id="{43099F88-6AB1-4BB6-B5AF-33A971069BE7}"/>
              </a:ext>
            </a:extLst>
          </p:cNvPr>
          <p:cNvSpPr txBox="1"/>
          <p:nvPr/>
        </p:nvSpPr>
        <p:spPr>
          <a:xfrm>
            <a:off x="508004" y="2380740"/>
            <a:ext cx="5079999" cy="2031325"/>
          </a:xfrm>
          <a:prstGeom prst="rect">
            <a:avLst/>
          </a:prstGeom>
          <a:noFill/>
        </p:spPr>
        <p:txBody>
          <a:bodyPr wrap="square" rtlCol="0">
            <a:spAutoFit/>
          </a:bodyPr>
          <a:lstStyle/>
          <a:p>
            <a:pPr algn="just"/>
            <a:r>
              <a:rPr lang="en-US" dirty="0">
                <a:solidFill>
                  <a:schemeClr val="bg1"/>
                </a:solidFill>
                <a:latin typeface="Open Sans Semibold" panose="020B0706030804020204"/>
              </a:rPr>
              <a:t>Your and our focus should be capability and intelligence. Otherwise, you won’t be able to add value to the institution and the institution won’t be able to add value to your career. Everyone need to prove themselves by showing and developing systems to add value to their positions and to contribute to revenue/outcome.</a:t>
            </a:r>
          </a:p>
        </p:txBody>
      </p:sp>
    </p:spTree>
    <p:extLst>
      <p:ext uri="{BB962C8B-B14F-4D97-AF65-F5344CB8AC3E}">
        <p14:creationId xmlns:p14="http://schemas.microsoft.com/office/powerpoint/2010/main" val="25546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B56FC67-0BFE-4587-9B3C-64F5C1C64E9A}"/>
              </a:ext>
            </a:extLst>
          </p:cNvPr>
          <p:cNvSpPr/>
          <p:nvPr/>
        </p:nvSpPr>
        <p:spPr>
          <a:xfrm>
            <a:off x="0" y="2241004"/>
            <a:ext cx="12192000" cy="27108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1066806-D2ED-42E6-A2AC-4D44DFD2B3C9}"/>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Regular Jobs are </a:t>
            </a:r>
            <a:r>
              <a:rPr lang="en-US" dirty="0">
                <a:solidFill>
                  <a:srgbClr val="0070C0"/>
                </a:solidFill>
                <a:latin typeface="Open Sans Extrabold" panose="020B0906030804020204"/>
              </a:rPr>
              <a:t>Integral Part</a:t>
            </a:r>
          </a:p>
        </p:txBody>
      </p:sp>
      <p:pic>
        <p:nvPicPr>
          <p:cNvPr id="5122" name="Picture 2" descr="Image result for regular job">
            <a:extLst>
              <a:ext uri="{FF2B5EF4-FFF2-40B4-BE49-F238E27FC236}">
                <a16:creationId xmlns="" xmlns:a16="http://schemas.microsoft.com/office/drawing/2014/main" id="{EBBF8ED5-959C-419B-8B19-3B0B874115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250" r="90000">
                        <a14:foregroundMark x1="52344" y1="6118" x2="54531" y2="50588"/>
                        <a14:foregroundMark x1="55469" y1="5412" x2="56875" y2="49882"/>
                        <a14:foregroundMark x1="45781" y1="78118" x2="46250" y2="82118"/>
                        <a14:backgroundMark x1="48125" y1="39529" x2="48281" y2="42353"/>
                        <a14:backgroundMark x1="60313" y1="37412" x2="60313" y2="40235"/>
                      </a14:backgroundRemoval>
                    </a14:imgEffect>
                  </a14:imgLayer>
                </a14:imgProps>
              </a:ext>
              <a:ext uri="{28A0092B-C50C-407E-A947-70E740481C1C}">
                <a14:useLocalDpi xmlns:a14="http://schemas.microsoft.com/office/drawing/2010/main" val="0"/>
              </a:ext>
            </a:extLst>
          </a:blip>
          <a:srcRect/>
          <a:stretch>
            <a:fillRect/>
          </a:stretch>
        </p:blipFill>
        <p:spPr bwMode="auto">
          <a:xfrm>
            <a:off x="4107542" y="1316203"/>
            <a:ext cx="7457610" cy="49523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750451A1-9A26-458E-AA33-97954A25AD54}"/>
              </a:ext>
            </a:extLst>
          </p:cNvPr>
          <p:cNvSpPr txBox="1"/>
          <p:nvPr/>
        </p:nvSpPr>
        <p:spPr>
          <a:xfrm>
            <a:off x="626848" y="2857751"/>
            <a:ext cx="5079999" cy="1477328"/>
          </a:xfrm>
          <a:prstGeom prst="rect">
            <a:avLst/>
          </a:prstGeom>
          <a:noFill/>
        </p:spPr>
        <p:txBody>
          <a:bodyPr wrap="square" rtlCol="0">
            <a:spAutoFit/>
          </a:bodyPr>
          <a:lstStyle/>
          <a:p>
            <a:pPr algn="just"/>
            <a:r>
              <a:rPr lang="en-US" dirty="0">
                <a:solidFill>
                  <a:schemeClr val="bg1"/>
                </a:solidFill>
                <a:latin typeface="Open Sans Semibold" panose="020B0706030804020204"/>
              </a:rPr>
              <a:t>Ongoing and day to day tasks are  integral  part of everyone’s job because organization employ you full time for all sorts of day to day job and any sudden challenges while you are carrying your responsibility.</a:t>
            </a:r>
          </a:p>
        </p:txBody>
      </p:sp>
    </p:spTree>
    <p:extLst>
      <p:ext uri="{BB962C8B-B14F-4D97-AF65-F5344CB8AC3E}">
        <p14:creationId xmlns:p14="http://schemas.microsoft.com/office/powerpoint/2010/main" val="16414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anim calcmode="lin" valueType="num">
                                      <p:cBhvr>
                                        <p:cTn id="11" dur="1000" fill="hold"/>
                                        <p:tgtEl>
                                          <p:spTgt spid="5122"/>
                                        </p:tgtEl>
                                        <p:attrNameLst>
                                          <p:attrName>ppt_x</p:attrName>
                                        </p:attrNameLst>
                                      </p:cBhvr>
                                      <p:tavLst>
                                        <p:tav tm="0">
                                          <p:val>
                                            <p:strVal val="#ppt_x"/>
                                          </p:val>
                                        </p:tav>
                                        <p:tav tm="100000">
                                          <p:val>
                                            <p:strVal val="#ppt_x"/>
                                          </p:val>
                                        </p:tav>
                                      </p:tavLst>
                                    </p:anim>
                                    <p:anim calcmode="lin" valueType="num">
                                      <p:cBhvr>
                                        <p:cTn id="12" dur="1000" fill="hold"/>
                                        <p:tgtEl>
                                          <p:spTgt spid="512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l managers and one worker"/>
          <p:cNvPicPr>
            <a:picLocks noChangeAspect="1" noChangeArrowheads="1"/>
          </p:cNvPicPr>
          <p:nvPr/>
        </p:nvPicPr>
        <p:blipFill rotWithShape="1">
          <a:blip r:embed="rId2">
            <a:extLst>
              <a:ext uri="{28A0092B-C50C-407E-A947-70E740481C1C}">
                <a14:useLocalDpi xmlns:a14="http://schemas.microsoft.com/office/drawing/2010/main" val="0"/>
              </a:ext>
            </a:extLst>
          </a:blip>
          <a:srcRect b="16646"/>
          <a:stretch/>
        </p:blipFill>
        <p:spPr bwMode="auto">
          <a:xfrm>
            <a:off x="6228272" y="0"/>
            <a:ext cx="5963728" cy="68699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 xmlns:a16="http://schemas.microsoft.com/office/drawing/2014/main" id="{71066806-D2ED-42E6-A2AC-4D44DFD2B3C9}"/>
              </a:ext>
            </a:extLst>
          </p:cNvPr>
          <p:cNvSpPr txBox="1">
            <a:spLocks/>
          </p:cNvSpPr>
          <p:nvPr/>
        </p:nvSpPr>
        <p:spPr>
          <a:xfrm>
            <a:off x="531962" y="2516282"/>
            <a:ext cx="5221857" cy="1837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tx1">
                    <a:lumMod val="75000"/>
                    <a:lumOff val="25000"/>
                  </a:schemeClr>
                </a:solidFill>
                <a:latin typeface="Open Sans Extrabold" panose="020B0906030804020204"/>
              </a:rPr>
              <a:t> Having </a:t>
            </a:r>
          </a:p>
          <a:p>
            <a:pPr algn="ctr"/>
            <a:r>
              <a:rPr lang="en-US" dirty="0" smtClean="0">
                <a:solidFill>
                  <a:srgbClr val="0070C0"/>
                </a:solidFill>
                <a:latin typeface="Open Sans Extrabold" panose="020B0906030804020204"/>
              </a:rPr>
              <a:t>Worker Mentality</a:t>
            </a:r>
            <a:endParaRPr lang="en-US" dirty="0">
              <a:solidFill>
                <a:srgbClr val="0070C0"/>
              </a:solidFill>
              <a:latin typeface="Open Sans Extrabold" panose="020B0906030804020204"/>
            </a:endParaRPr>
          </a:p>
        </p:txBody>
      </p:sp>
    </p:spTree>
    <p:extLst>
      <p:ext uri="{BB962C8B-B14F-4D97-AF65-F5344CB8AC3E}">
        <p14:creationId xmlns:p14="http://schemas.microsoft.com/office/powerpoint/2010/main" val="39586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66806-D2ED-42E6-A2AC-4D44DFD2B3C9}"/>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tx1">
                    <a:lumMod val="75000"/>
                    <a:lumOff val="25000"/>
                  </a:schemeClr>
                </a:solidFill>
                <a:latin typeface="Open Sans Extrabold" panose="020B0906030804020204"/>
              </a:rPr>
              <a:t>Encourage </a:t>
            </a:r>
            <a:r>
              <a:rPr lang="en-US" dirty="0" smtClean="0">
                <a:solidFill>
                  <a:srgbClr val="0070C0"/>
                </a:solidFill>
                <a:latin typeface="Open Sans Extrabold" panose="020B0906030804020204"/>
              </a:rPr>
              <a:t>Teamwork</a:t>
            </a:r>
            <a:endParaRPr lang="en-US" dirty="0">
              <a:solidFill>
                <a:srgbClr val="0070C0"/>
              </a:solidFill>
              <a:latin typeface="Open Sans Extrabold" panose="020B0906030804020204"/>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316203"/>
            <a:ext cx="10191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CAD67F36-EEC8-425F-A30D-1C3DC242AD0E}"/>
              </a:ext>
            </a:extLst>
          </p:cNvPr>
          <p:cNvSpPr/>
          <p:nvPr/>
        </p:nvSpPr>
        <p:spPr>
          <a:xfrm>
            <a:off x="1000125" y="5602453"/>
            <a:ext cx="10191750" cy="1255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8E8B601-CFB0-4812-BB3B-9788BB557A87}"/>
              </a:ext>
            </a:extLst>
          </p:cNvPr>
          <p:cNvSpPr txBox="1">
            <a:spLocks/>
          </p:cNvSpPr>
          <p:nvPr/>
        </p:nvSpPr>
        <p:spPr>
          <a:xfrm>
            <a:off x="1524000" y="2758068"/>
            <a:ext cx="9144000" cy="13418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chemeClr val="tx1">
                    <a:lumMod val="75000"/>
                    <a:lumOff val="25000"/>
                  </a:schemeClr>
                </a:solidFill>
                <a:latin typeface="Open Sans Extrabold" panose="020B0906030804020204"/>
              </a:rPr>
              <a:t>Any </a:t>
            </a:r>
            <a:r>
              <a:rPr lang="en-US" sz="8000" dirty="0">
                <a:solidFill>
                  <a:srgbClr val="0070C0"/>
                </a:solidFill>
                <a:latin typeface="Open Sans Extrabold" panose="020B0906030804020204"/>
              </a:rPr>
              <a:t>Question?</a:t>
            </a:r>
          </a:p>
        </p:txBody>
      </p:sp>
      <p:sp>
        <p:nvSpPr>
          <p:cNvPr id="2" name="Rectangle 1">
            <a:extLst>
              <a:ext uri="{FF2B5EF4-FFF2-40B4-BE49-F238E27FC236}">
                <a16:creationId xmlns="" xmlns:a16="http://schemas.microsoft.com/office/drawing/2014/main" id="{5B622643-D3C0-46BD-8E4B-FBBA6DAC41D2}"/>
              </a:ext>
            </a:extLst>
          </p:cNvPr>
          <p:cNvSpPr/>
          <p:nvPr/>
        </p:nvSpPr>
        <p:spPr>
          <a:xfrm rot="1166440">
            <a:off x="8874960" y="235211"/>
            <a:ext cx="503823" cy="3170099"/>
          </a:xfrm>
          <a:prstGeom prst="rect">
            <a:avLst/>
          </a:prstGeom>
        </p:spPr>
        <p:txBody>
          <a:bodyPr wrap="square">
            <a:spAutoFit/>
          </a:bodyPr>
          <a:lstStyle/>
          <a:p>
            <a:r>
              <a:rPr lang="en-US" sz="20000" dirty="0">
                <a:solidFill>
                  <a:srgbClr val="0070C0"/>
                </a:solidFill>
                <a:latin typeface="Open Sans Extrabold" panose="020B0906030804020204"/>
              </a:rPr>
              <a:t>?</a:t>
            </a:r>
            <a:endParaRPr lang="en-US" sz="20000" dirty="0"/>
          </a:p>
        </p:txBody>
      </p:sp>
      <p:sp>
        <p:nvSpPr>
          <p:cNvPr id="5" name="Rectangle 4">
            <a:extLst>
              <a:ext uri="{FF2B5EF4-FFF2-40B4-BE49-F238E27FC236}">
                <a16:creationId xmlns="" xmlns:a16="http://schemas.microsoft.com/office/drawing/2014/main" id="{FBCAF2C6-9B2F-4D38-AFE3-E80F90ECDCE2}"/>
              </a:ext>
            </a:extLst>
          </p:cNvPr>
          <p:cNvSpPr/>
          <p:nvPr/>
        </p:nvSpPr>
        <p:spPr>
          <a:xfrm rot="2834407">
            <a:off x="9577093" y="1152333"/>
            <a:ext cx="629763" cy="2400657"/>
          </a:xfrm>
          <a:prstGeom prst="rect">
            <a:avLst/>
          </a:prstGeom>
        </p:spPr>
        <p:txBody>
          <a:bodyPr wrap="square">
            <a:spAutoFit/>
          </a:bodyPr>
          <a:lstStyle/>
          <a:p>
            <a:r>
              <a:rPr lang="en-US" sz="15000" dirty="0">
                <a:solidFill>
                  <a:srgbClr val="0070C0"/>
                </a:solidFill>
                <a:latin typeface="Open Sans Extrabold" panose="020B0906030804020204"/>
              </a:rPr>
              <a:t>?</a:t>
            </a:r>
            <a:endParaRPr lang="en-US" sz="15000" dirty="0"/>
          </a:p>
        </p:txBody>
      </p:sp>
      <p:sp>
        <p:nvSpPr>
          <p:cNvPr id="6" name="Rectangle 5">
            <a:extLst>
              <a:ext uri="{FF2B5EF4-FFF2-40B4-BE49-F238E27FC236}">
                <a16:creationId xmlns="" xmlns:a16="http://schemas.microsoft.com/office/drawing/2014/main" id="{AB20EBAB-CFBB-422F-9E3C-9955C1791240}"/>
              </a:ext>
            </a:extLst>
          </p:cNvPr>
          <p:cNvSpPr/>
          <p:nvPr/>
        </p:nvSpPr>
        <p:spPr>
          <a:xfrm rot="21118194">
            <a:off x="8231685" y="965911"/>
            <a:ext cx="629763" cy="2400657"/>
          </a:xfrm>
          <a:prstGeom prst="rect">
            <a:avLst/>
          </a:prstGeom>
        </p:spPr>
        <p:txBody>
          <a:bodyPr wrap="square">
            <a:spAutoFit/>
          </a:bodyPr>
          <a:lstStyle/>
          <a:p>
            <a:r>
              <a:rPr lang="en-US" sz="15000" dirty="0">
                <a:solidFill>
                  <a:srgbClr val="0070C0"/>
                </a:solidFill>
                <a:latin typeface="Open Sans Extrabold" panose="020B0906030804020204"/>
              </a:rPr>
              <a:t>?</a:t>
            </a:r>
            <a:endParaRPr lang="en-US" sz="15000" dirty="0"/>
          </a:p>
        </p:txBody>
      </p:sp>
      <p:sp>
        <p:nvSpPr>
          <p:cNvPr id="7" name="Rectangle 6">
            <a:extLst>
              <a:ext uri="{FF2B5EF4-FFF2-40B4-BE49-F238E27FC236}">
                <a16:creationId xmlns="" xmlns:a16="http://schemas.microsoft.com/office/drawing/2014/main" id="{CAD67F36-EEC8-425F-A30D-1C3DC242AD0E}"/>
              </a:ext>
            </a:extLst>
          </p:cNvPr>
          <p:cNvSpPr/>
          <p:nvPr/>
        </p:nvSpPr>
        <p:spPr>
          <a:xfrm>
            <a:off x="1524000" y="4064607"/>
            <a:ext cx="9144000" cy="27933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1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set>
                                      <p:cBhvr>
                                        <p:cTn id="17" dur="455" fill="hold">
                                          <p:stCondLst>
                                            <p:cond delay="0"/>
                                          </p:stCondLst>
                                        </p:cTn>
                                        <p:tgtEl>
                                          <p:spTgt spid="6"/>
                                        </p:tgtEl>
                                        <p:attrNameLst>
                                          <p:attrName>style.rotation</p:attrName>
                                        </p:attrNameLst>
                                      </p:cBhvr>
                                      <p:to>
                                        <p:strVal val="-45.0"/>
                                      </p:to>
                                    </p:set>
                                    <p:anim calcmode="lin" valueType="num">
                                      <p:cBhvr>
                                        <p:cTn id="1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par>
                                <p:cTn id="22" presetID="38" presetClass="entr" presetSubtype="0" accel="50000" fill="hold" grpId="0" nodeType="with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set>
                                      <p:cBhvr>
                                        <p:cTn id="24" dur="455" fill="hold">
                                          <p:stCondLst>
                                            <p:cond delay="0"/>
                                          </p:stCondLst>
                                        </p:cTn>
                                        <p:tgtEl>
                                          <p:spTgt spid="2"/>
                                        </p:tgtEl>
                                        <p:attrNameLst>
                                          <p:attrName>style.rotation</p:attrName>
                                        </p:attrNameLst>
                                      </p:cBhvr>
                                      <p:to>
                                        <p:strVal val="-45.0"/>
                                      </p:to>
                                    </p:set>
                                    <p:anim calcmode="lin" valueType="num">
                                      <p:cBhvr>
                                        <p:cTn id="2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5"/>
                                        </p:tgtEl>
                                        <p:attrNameLst>
                                          <p:attrName>style.visibility</p:attrName>
                                        </p:attrNameLst>
                                      </p:cBhvr>
                                      <p:to>
                                        <p:strVal val="visible"/>
                                      </p:to>
                                    </p:set>
                                    <p:set>
                                      <p:cBhvr>
                                        <p:cTn id="31" dur="455" fill="hold">
                                          <p:stCondLst>
                                            <p:cond delay="0"/>
                                          </p:stCondLst>
                                        </p:cTn>
                                        <p:tgtEl>
                                          <p:spTgt spid="5"/>
                                        </p:tgtEl>
                                        <p:attrNameLst>
                                          <p:attrName>style.rotation</p:attrName>
                                        </p:attrNameLst>
                                      </p:cBhvr>
                                      <p:to>
                                        <p:strVal val="-45.0"/>
                                      </p:to>
                                    </p:set>
                                    <p:anim calcmode="lin" valueType="num">
                                      <p:cBhvr>
                                        <p:cTn id="32"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2F96B3-CF48-4FA8-83DE-2093686738E9}"/>
              </a:ext>
            </a:extLst>
          </p:cNvPr>
          <p:cNvSpPr>
            <a:spLocks noGrp="1"/>
          </p:cNvSpPr>
          <p:nvPr>
            <p:ph type="ctrTitle"/>
          </p:nvPr>
        </p:nvSpPr>
        <p:spPr>
          <a:xfrm>
            <a:off x="1524000" y="391402"/>
            <a:ext cx="9144000" cy="924801"/>
          </a:xfrm>
        </p:spPr>
        <p:txBody>
          <a:bodyPr/>
          <a:lstStyle/>
          <a:p>
            <a:r>
              <a:rPr lang="en-US" dirty="0">
                <a:solidFill>
                  <a:schemeClr val="tx1">
                    <a:lumMod val="75000"/>
                    <a:lumOff val="25000"/>
                  </a:schemeClr>
                </a:solidFill>
                <a:latin typeface="Open Sans Extrabold" panose="020B0906030804020204"/>
              </a:rPr>
              <a:t>Most </a:t>
            </a:r>
            <a:r>
              <a:rPr lang="en-US" dirty="0">
                <a:solidFill>
                  <a:srgbClr val="0070C0"/>
                </a:solidFill>
                <a:latin typeface="Open Sans Extrabold" panose="020B0906030804020204"/>
              </a:rPr>
              <a:t>Important</a:t>
            </a:r>
            <a:r>
              <a:rPr lang="en-US" dirty="0">
                <a:solidFill>
                  <a:srgbClr val="002060"/>
                </a:solidFill>
                <a:latin typeface="Open Sans Extrabold" panose="020B0906030804020204"/>
              </a:rPr>
              <a:t> </a:t>
            </a:r>
            <a:r>
              <a:rPr lang="en-US" dirty="0">
                <a:solidFill>
                  <a:schemeClr val="tx1">
                    <a:lumMod val="75000"/>
                    <a:lumOff val="25000"/>
                  </a:schemeClr>
                </a:solidFill>
                <a:latin typeface="Open Sans Extrabold" panose="020B0906030804020204"/>
              </a:rPr>
              <a:t>KPIs</a:t>
            </a:r>
          </a:p>
        </p:txBody>
      </p:sp>
      <p:sp>
        <p:nvSpPr>
          <p:cNvPr id="6" name="Rectangle 5">
            <a:extLst>
              <a:ext uri="{FF2B5EF4-FFF2-40B4-BE49-F238E27FC236}">
                <a16:creationId xmlns="" xmlns:a16="http://schemas.microsoft.com/office/drawing/2014/main" id="{EF236930-BD10-4AA1-9AB6-8A166186D562}"/>
              </a:ext>
            </a:extLst>
          </p:cNvPr>
          <p:cNvSpPr/>
          <p:nvPr/>
        </p:nvSpPr>
        <p:spPr>
          <a:xfrm>
            <a:off x="1680948" y="2244252"/>
            <a:ext cx="4205786" cy="11327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435816E-9381-4C0A-8811-A4836ACC9A27}"/>
              </a:ext>
            </a:extLst>
          </p:cNvPr>
          <p:cNvSpPr/>
          <p:nvPr/>
        </p:nvSpPr>
        <p:spPr>
          <a:xfrm>
            <a:off x="5886734" y="2244252"/>
            <a:ext cx="209266" cy="11327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E4AAB739-E15A-4DE0-9CB5-65C4AE652830}"/>
              </a:ext>
            </a:extLst>
          </p:cNvPr>
          <p:cNvSpPr txBox="1"/>
          <p:nvPr/>
        </p:nvSpPr>
        <p:spPr>
          <a:xfrm>
            <a:off x="2524835" y="2456691"/>
            <a:ext cx="3084394" cy="707886"/>
          </a:xfrm>
          <a:prstGeom prst="rect">
            <a:avLst/>
          </a:prstGeom>
          <a:noFill/>
        </p:spPr>
        <p:txBody>
          <a:bodyPr wrap="square" rtlCol="0">
            <a:spAutoFit/>
          </a:bodyPr>
          <a:lstStyle/>
          <a:p>
            <a:pPr algn="ctr"/>
            <a:r>
              <a:rPr lang="en-US" sz="4000" dirty="0">
                <a:solidFill>
                  <a:schemeClr val="bg1"/>
                </a:solidFill>
              </a:rPr>
              <a:t>Revenue</a:t>
            </a:r>
          </a:p>
        </p:txBody>
      </p:sp>
      <p:sp>
        <p:nvSpPr>
          <p:cNvPr id="15" name="Rectangle 14">
            <a:extLst>
              <a:ext uri="{FF2B5EF4-FFF2-40B4-BE49-F238E27FC236}">
                <a16:creationId xmlns="" xmlns:a16="http://schemas.microsoft.com/office/drawing/2014/main" id="{75B01909-4BFA-49AB-A319-7E11B2CAB1B5}"/>
              </a:ext>
            </a:extLst>
          </p:cNvPr>
          <p:cNvSpPr/>
          <p:nvPr/>
        </p:nvSpPr>
        <p:spPr>
          <a:xfrm>
            <a:off x="1680948" y="4305066"/>
            <a:ext cx="4205786" cy="11327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5EC9BE-7C6D-4BDE-82AA-03C3418D481B}"/>
              </a:ext>
            </a:extLst>
          </p:cNvPr>
          <p:cNvSpPr/>
          <p:nvPr/>
        </p:nvSpPr>
        <p:spPr>
          <a:xfrm>
            <a:off x="5886734" y="4305066"/>
            <a:ext cx="209266" cy="11327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B45C0D34-5B33-43E1-8EEF-8C6E4BA08C72}"/>
              </a:ext>
            </a:extLst>
          </p:cNvPr>
          <p:cNvSpPr txBox="1"/>
          <p:nvPr/>
        </p:nvSpPr>
        <p:spPr>
          <a:xfrm>
            <a:off x="2524835" y="4517505"/>
            <a:ext cx="3084394" cy="707886"/>
          </a:xfrm>
          <a:prstGeom prst="rect">
            <a:avLst/>
          </a:prstGeom>
          <a:noFill/>
        </p:spPr>
        <p:txBody>
          <a:bodyPr wrap="square" rtlCol="0">
            <a:spAutoFit/>
          </a:bodyPr>
          <a:lstStyle/>
          <a:p>
            <a:pPr algn="ctr"/>
            <a:r>
              <a:rPr lang="en-US" sz="4000" dirty="0">
                <a:solidFill>
                  <a:schemeClr val="bg1"/>
                </a:solidFill>
              </a:rPr>
              <a:t>Outcome</a:t>
            </a:r>
          </a:p>
        </p:txBody>
      </p:sp>
      <p:sp>
        <p:nvSpPr>
          <p:cNvPr id="4" name="Oval 3">
            <a:extLst>
              <a:ext uri="{FF2B5EF4-FFF2-40B4-BE49-F238E27FC236}">
                <a16:creationId xmlns="" xmlns:a16="http://schemas.microsoft.com/office/drawing/2014/main" id="{017522F5-B139-4EEC-A433-71C2E608FDBE}"/>
              </a:ext>
            </a:extLst>
          </p:cNvPr>
          <p:cNvSpPr/>
          <p:nvPr/>
        </p:nvSpPr>
        <p:spPr>
          <a:xfrm>
            <a:off x="1114566" y="2244252"/>
            <a:ext cx="1132765" cy="1132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Open Sans Semibold" panose="020B0706030804020204"/>
              </a:rPr>
              <a:t>1</a:t>
            </a:r>
          </a:p>
        </p:txBody>
      </p:sp>
      <p:sp>
        <p:nvSpPr>
          <p:cNvPr id="16" name="Oval 15">
            <a:extLst>
              <a:ext uri="{FF2B5EF4-FFF2-40B4-BE49-F238E27FC236}">
                <a16:creationId xmlns="" xmlns:a16="http://schemas.microsoft.com/office/drawing/2014/main" id="{D815259E-B16D-488F-B35E-BE0613A0769C}"/>
              </a:ext>
            </a:extLst>
          </p:cNvPr>
          <p:cNvSpPr/>
          <p:nvPr/>
        </p:nvSpPr>
        <p:spPr>
          <a:xfrm>
            <a:off x="1114566" y="4305066"/>
            <a:ext cx="1132765" cy="1132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Open Sans Semibold" panose="020B0706030804020204"/>
              </a:rPr>
              <a:t>2</a:t>
            </a:r>
          </a:p>
        </p:txBody>
      </p:sp>
      <p:sp>
        <p:nvSpPr>
          <p:cNvPr id="19" name="TextBox 18">
            <a:extLst>
              <a:ext uri="{FF2B5EF4-FFF2-40B4-BE49-F238E27FC236}">
                <a16:creationId xmlns="" xmlns:a16="http://schemas.microsoft.com/office/drawing/2014/main" id="{2D98DA94-1E2D-4042-A58A-C38C1F8F108D}"/>
              </a:ext>
            </a:extLst>
          </p:cNvPr>
          <p:cNvSpPr txBox="1"/>
          <p:nvPr/>
        </p:nvSpPr>
        <p:spPr>
          <a:xfrm>
            <a:off x="6687403" y="3178320"/>
            <a:ext cx="5022376" cy="1200329"/>
          </a:xfrm>
          <a:prstGeom prst="rect">
            <a:avLst/>
          </a:prstGeom>
          <a:noFill/>
        </p:spPr>
        <p:txBody>
          <a:bodyPr wrap="square" rtlCol="0">
            <a:spAutoFit/>
          </a:bodyPr>
          <a:lstStyle/>
          <a:p>
            <a:pPr algn="just"/>
            <a:r>
              <a:rPr lang="en-US" dirty="0">
                <a:latin typeface="Open Sans Semibold" panose="020B0706030804020204"/>
              </a:rPr>
              <a:t>Revenue and outcome are the two most important KPIs. If your efforts do not contribute to these two areas, then your contribution will have no value.</a:t>
            </a:r>
          </a:p>
        </p:txBody>
      </p:sp>
    </p:spTree>
    <p:extLst>
      <p:ext uri="{BB962C8B-B14F-4D97-AF65-F5344CB8AC3E}">
        <p14:creationId xmlns:p14="http://schemas.microsoft.com/office/powerpoint/2010/main" val="17481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00"/>
                                        <p:tgtEl>
                                          <p:spTgt spid="6"/>
                                        </p:tgtEl>
                                      </p:cBhvr>
                                    </p:animEffect>
                                  </p:childTnLst>
                                </p:cTn>
                              </p:par>
                            </p:childTnLst>
                          </p:cTn>
                        </p:par>
                        <p:par>
                          <p:cTn id="15" fill="hold">
                            <p:stCondLst>
                              <p:cond delay="22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700"/>
                            </p:stCondLst>
                            <p:childTnLst>
                              <p:par>
                                <p:cTn id="20" presetID="3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par>
                          <p:cTn id="26" fill="hold">
                            <p:stCondLst>
                              <p:cond delay="37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00"/>
                                        <p:tgtEl>
                                          <p:spTgt spid="15"/>
                                        </p:tgtEl>
                                      </p:cBhvr>
                                    </p:animEffect>
                                  </p:childTnLst>
                                </p:cTn>
                              </p:par>
                            </p:childTnLst>
                          </p:cTn>
                        </p:par>
                        <p:par>
                          <p:cTn id="30" fill="hold">
                            <p:stCondLst>
                              <p:cond delay="49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400"/>
                            </p:stCondLst>
                            <p:childTnLst>
                              <p:par>
                                <p:cTn id="35" presetID="47"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7" grpId="0" animBg="1"/>
      <p:bldP spid="4" grpId="0" animBg="1"/>
      <p:bldP spid="1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8E8B601-CFB0-4812-BB3B-9788BB557A87}"/>
              </a:ext>
            </a:extLst>
          </p:cNvPr>
          <p:cNvSpPr txBox="1">
            <a:spLocks/>
          </p:cNvSpPr>
          <p:nvPr/>
        </p:nvSpPr>
        <p:spPr>
          <a:xfrm>
            <a:off x="1524000" y="2758068"/>
            <a:ext cx="9144000" cy="13418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chemeClr val="tx1">
                    <a:lumMod val="75000"/>
                    <a:lumOff val="25000"/>
                  </a:schemeClr>
                </a:solidFill>
                <a:latin typeface="Open Sans Extrabold" panose="020B0906030804020204"/>
              </a:rPr>
              <a:t>Many </a:t>
            </a:r>
            <a:r>
              <a:rPr lang="en-US" sz="8000" dirty="0">
                <a:solidFill>
                  <a:srgbClr val="0070C0"/>
                </a:solidFill>
                <a:latin typeface="Open Sans Extrabold" panose="020B0906030804020204"/>
              </a:rPr>
              <a:t>Thanks!</a:t>
            </a:r>
          </a:p>
        </p:txBody>
      </p:sp>
      <p:sp>
        <p:nvSpPr>
          <p:cNvPr id="7" name="Rectangle 6">
            <a:extLst>
              <a:ext uri="{FF2B5EF4-FFF2-40B4-BE49-F238E27FC236}">
                <a16:creationId xmlns="" xmlns:a16="http://schemas.microsoft.com/office/drawing/2014/main" id="{CAD67F36-EEC8-425F-A30D-1C3DC242AD0E}"/>
              </a:ext>
            </a:extLst>
          </p:cNvPr>
          <p:cNvSpPr/>
          <p:nvPr/>
        </p:nvSpPr>
        <p:spPr>
          <a:xfrm>
            <a:off x="1524000" y="4064607"/>
            <a:ext cx="9144000" cy="27933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1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0DB383D-8A52-4575-A22D-1731BF003B61}"/>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Self and Team </a:t>
            </a:r>
            <a:r>
              <a:rPr lang="en-US" dirty="0">
                <a:solidFill>
                  <a:srgbClr val="0070C0"/>
                </a:solidFill>
                <a:latin typeface="Open Sans Extrabold" panose="020B0906030804020204"/>
              </a:rPr>
              <a:t>Development</a:t>
            </a:r>
            <a:endParaRPr lang="en-US" dirty="0">
              <a:solidFill>
                <a:schemeClr val="tx1">
                  <a:lumMod val="75000"/>
                  <a:lumOff val="25000"/>
                </a:schemeClr>
              </a:solidFill>
              <a:latin typeface="Open Sans Extrabold" panose="020B0906030804020204"/>
            </a:endParaRPr>
          </a:p>
        </p:txBody>
      </p:sp>
      <p:pic>
        <p:nvPicPr>
          <p:cNvPr id="3074" name="Picture 2" descr="Related image">
            <a:extLst>
              <a:ext uri="{FF2B5EF4-FFF2-40B4-BE49-F238E27FC236}">
                <a16:creationId xmlns="" xmlns:a16="http://schemas.microsoft.com/office/drawing/2014/main" id="{8C46AB05-4E2A-494C-BAFE-5DFDAF6700B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8000"/>
                    </a14:imgEffect>
                    <a14:imgEffect>
                      <a14:colorTemperature colorTemp="6800"/>
                    </a14:imgEffect>
                    <a14:imgEffect>
                      <a14:saturation sat="300000"/>
                    </a14:imgEffect>
                  </a14:imgLayer>
                </a14:imgProps>
              </a:ext>
              <a:ext uri="{28A0092B-C50C-407E-A947-70E740481C1C}">
                <a14:useLocalDpi xmlns:a14="http://schemas.microsoft.com/office/drawing/2010/main" val="0"/>
              </a:ext>
            </a:extLst>
          </a:blip>
          <a:srcRect t="5501" b="3297"/>
          <a:stretch/>
        </p:blipFill>
        <p:spPr bwMode="auto">
          <a:xfrm>
            <a:off x="762000" y="1385247"/>
            <a:ext cx="11430000" cy="5472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D67E17A-5400-4769-B0B2-A269BB23F5A0}"/>
              </a:ext>
            </a:extLst>
          </p:cNvPr>
          <p:cNvSpPr txBox="1"/>
          <p:nvPr/>
        </p:nvSpPr>
        <p:spPr>
          <a:xfrm>
            <a:off x="382136" y="3534769"/>
            <a:ext cx="3275464" cy="1200329"/>
          </a:xfrm>
          <a:prstGeom prst="rect">
            <a:avLst/>
          </a:prstGeom>
          <a:noFill/>
        </p:spPr>
        <p:txBody>
          <a:bodyPr wrap="square" rtlCol="0">
            <a:spAutoFit/>
          </a:bodyPr>
          <a:lstStyle/>
          <a:p>
            <a:pPr algn="just"/>
            <a:r>
              <a:rPr lang="en-US" dirty="0">
                <a:latin typeface="Open Sans Semibold" panose="020B0706030804020204"/>
              </a:rPr>
              <a:t>Continue to develop yourself along with your peers, teams and subordinates. If you get a training, circulate the learning.</a:t>
            </a:r>
          </a:p>
        </p:txBody>
      </p:sp>
    </p:spTree>
    <p:extLst>
      <p:ext uri="{BB962C8B-B14F-4D97-AF65-F5344CB8AC3E}">
        <p14:creationId xmlns:p14="http://schemas.microsoft.com/office/powerpoint/2010/main" val="14070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A05AAE-0E41-45F9-9AB3-4E56192AAD3E}"/>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Job </a:t>
            </a:r>
            <a:r>
              <a:rPr lang="en-US" dirty="0">
                <a:solidFill>
                  <a:srgbClr val="0070C0"/>
                </a:solidFill>
                <a:latin typeface="Open Sans Extrabold" panose="020B0906030804020204"/>
              </a:rPr>
              <a:t>Delegation</a:t>
            </a:r>
            <a:endParaRPr lang="en-US" dirty="0">
              <a:solidFill>
                <a:schemeClr val="tx1">
                  <a:lumMod val="75000"/>
                  <a:lumOff val="25000"/>
                </a:schemeClr>
              </a:solidFill>
              <a:latin typeface="Open Sans Extrabold" panose="020B0906030804020204"/>
            </a:endParaRPr>
          </a:p>
        </p:txBody>
      </p:sp>
      <p:pic>
        <p:nvPicPr>
          <p:cNvPr id="4098" name="Picture 2" descr="Image result for job delegation">
            <a:extLst>
              <a:ext uri="{FF2B5EF4-FFF2-40B4-BE49-F238E27FC236}">
                <a16:creationId xmlns="" xmlns:a16="http://schemas.microsoft.com/office/drawing/2014/main" id="{8A63DBA3-238B-4E9A-875F-FDF3480D519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815" l="10000" r="100000">
                        <a14:foregroundMark x1="28750" y1="8148" x2="35573" y2="79630"/>
                        <a14:foregroundMark x1="31354" y1="37037" x2="24271" y2="45556"/>
                        <a14:foregroundMark x1="36042" y1="38981" x2="37292" y2="49167"/>
                        <a14:foregroundMark x1="39635" y1="31481" x2="42083" y2="30648"/>
                        <a14:foregroundMark x1="30312" y1="5926" x2="33594" y2="16296"/>
                        <a14:foregroundMark x1="67031" y1="59259" x2="85208" y2="73241"/>
                        <a14:foregroundMark x1="78906" y1="63704" x2="89115" y2="82593"/>
                        <a14:foregroundMark x1="84271" y1="79630" x2="90469" y2="98704"/>
                        <a14:foregroundMark x1="91354" y1="88519" x2="95365" y2="99722"/>
                        <a14:foregroundMark x1="34010" y1="30833" x2="40417" y2="37778"/>
                        <a14:foregroundMark x1="56042" y1="17407" x2="60052" y2="20741"/>
                        <a14:foregroundMark x1="28385" y1="45093" x2="21927" y2="61019"/>
                        <a14:backgroundMark x1="26979" y1="54167" x2="2755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3687933" y="2074460"/>
            <a:ext cx="8504068" cy="4783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6965B2E0-E0EB-48D9-A263-866CB4D6727F}"/>
              </a:ext>
            </a:extLst>
          </p:cNvPr>
          <p:cNvSpPr txBox="1"/>
          <p:nvPr/>
        </p:nvSpPr>
        <p:spPr>
          <a:xfrm>
            <a:off x="750625" y="2711903"/>
            <a:ext cx="4285398" cy="1754326"/>
          </a:xfrm>
          <a:prstGeom prst="rect">
            <a:avLst/>
          </a:prstGeom>
          <a:noFill/>
        </p:spPr>
        <p:txBody>
          <a:bodyPr wrap="square" rtlCol="0">
            <a:spAutoFit/>
          </a:bodyPr>
          <a:lstStyle/>
          <a:p>
            <a:pPr algn="just"/>
            <a:r>
              <a:rPr lang="en-US" dirty="0">
                <a:latin typeface="Open Sans Semibold" panose="020B0706030804020204"/>
              </a:rPr>
              <a:t>Delegate your job properly. While delegating, make sure to define the roles and specify the requirements to whom you are delegating the job. Otherwise, it will be very hard to reach the expected outcome.</a:t>
            </a:r>
          </a:p>
        </p:txBody>
      </p:sp>
    </p:spTree>
    <p:extLst>
      <p:ext uri="{BB962C8B-B14F-4D97-AF65-F5344CB8AC3E}">
        <p14:creationId xmlns:p14="http://schemas.microsoft.com/office/powerpoint/2010/main" val="5431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3A0AF41-8B10-4AAB-92DB-E115BACF1DF5}"/>
              </a:ext>
            </a:extLst>
          </p:cNvPr>
          <p:cNvSpPr/>
          <p:nvPr/>
        </p:nvSpPr>
        <p:spPr>
          <a:xfrm>
            <a:off x="0" y="2320119"/>
            <a:ext cx="12192000" cy="256577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lated image">
            <a:extLst>
              <a:ext uri="{FF2B5EF4-FFF2-40B4-BE49-F238E27FC236}">
                <a16:creationId xmlns="" xmlns:a16="http://schemas.microsoft.com/office/drawing/2014/main" id="{2408F3C6-80BC-4BC9-9689-F1F94222FFC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063319" y="1183589"/>
            <a:ext cx="6734152" cy="44908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 xmlns:a16="http://schemas.microsoft.com/office/drawing/2014/main" id="{034EAC8E-75DB-4620-A687-E0B117D84F9D}"/>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Job </a:t>
            </a:r>
            <a:r>
              <a:rPr lang="en-US" dirty="0">
                <a:solidFill>
                  <a:srgbClr val="0070C0"/>
                </a:solidFill>
                <a:latin typeface="Open Sans Extrabold" panose="020B0906030804020204"/>
              </a:rPr>
              <a:t>Tracking</a:t>
            </a:r>
            <a:endParaRPr lang="en-US" dirty="0">
              <a:solidFill>
                <a:schemeClr val="tx1">
                  <a:lumMod val="75000"/>
                  <a:lumOff val="25000"/>
                </a:schemeClr>
              </a:solidFill>
              <a:latin typeface="Open Sans Extrabold" panose="020B0906030804020204"/>
            </a:endParaRPr>
          </a:p>
        </p:txBody>
      </p:sp>
      <p:sp>
        <p:nvSpPr>
          <p:cNvPr id="5" name="TextBox 4">
            <a:extLst>
              <a:ext uri="{FF2B5EF4-FFF2-40B4-BE49-F238E27FC236}">
                <a16:creationId xmlns="" xmlns:a16="http://schemas.microsoft.com/office/drawing/2014/main" id="{A06E2026-41A9-411A-8590-E52061BA198E}"/>
              </a:ext>
            </a:extLst>
          </p:cNvPr>
          <p:cNvSpPr txBox="1"/>
          <p:nvPr/>
        </p:nvSpPr>
        <p:spPr>
          <a:xfrm>
            <a:off x="668739" y="2452733"/>
            <a:ext cx="4285398" cy="2308324"/>
          </a:xfrm>
          <a:prstGeom prst="rect">
            <a:avLst/>
          </a:prstGeom>
          <a:noFill/>
        </p:spPr>
        <p:txBody>
          <a:bodyPr wrap="square" rtlCol="0">
            <a:spAutoFit/>
          </a:bodyPr>
          <a:lstStyle/>
          <a:p>
            <a:pPr algn="just"/>
            <a:r>
              <a:rPr lang="en-US" dirty="0">
                <a:solidFill>
                  <a:schemeClr val="bg1"/>
                </a:solidFill>
                <a:latin typeface="Open Sans Semibold" panose="020B0706030804020204"/>
              </a:rPr>
              <a:t>Only delegating the job will not work unless you track the job. Track the job systematically until it is implemented. Use available utilities and applications to track jobs and document the process and updates. It will help you preparing necessary reports to make your work visible.</a:t>
            </a:r>
          </a:p>
        </p:txBody>
      </p:sp>
    </p:spTree>
    <p:extLst>
      <p:ext uri="{BB962C8B-B14F-4D97-AF65-F5344CB8AC3E}">
        <p14:creationId xmlns:p14="http://schemas.microsoft.com/office/powerpoint/2010/main" val="3652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strips(downLeft)">
                                      <p:cBhvr>
                                        <p:cTn id="10" dur="500"/>
                                        <p:tgtEl>
                                          <p:spTgt spid="512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B60A43-D997-43FD-8386-9169E024B98B}"/>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Specific </a:t>
            </a:r>
            <a:r>
              <a:rPr lang="en-US" dirty="0">
                <a:solidFill>
                  <a:srgbClr val="0070C0"/>
                </a:solidFill>
                <a:latin typeface="Open Sans Extrabold" panose="020B0906030804020204"/>
              </a:rPr>
              <a:t>Contribution</a:t>
            </a:r>
            <a:endParaRPr lang="en-US" dirty="0">
              <a:solidFill>
                <a:schemeClr val="tx1">
                  <a:lumMod val="75000"/>
                  <a:lumOff val="25000"/>
                </a:schemeClr>
              </a:solidFill>
              <a:latin typeface="Open Sans Extrabold" panose="020B0906030804020204"/>
            </a:endParaRPr>
          </a:p>
        </p:txBody>
      </p:sp>
      <p:pic>
        <p:nvPicPr>
          <p:cNvPr id="6146" name="Picture 2" descr="Image result for Contribution">
            <a:extLst>
              <a:ext uri="{FF2B5EF4-FFF2-40B4-BE49-F238E27FC236}">
                <a16:creationId xmlns="" xmlns:a16="http://schemas.microsoft.com/office/drawing/2014/main" id="{110ACDD1-458C-438D-B52C-201FD3B53F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25000"/>
                    </a14:imgEffect>
                    <a14:imgEffect>
                      <a14:brightnessContrast bright="-9000" contrast="-39000"/>
                    </a14:imgEffect>
                  </a14:imgLayer>
                </a14:imgProps>
              </a:ext>
              <a:ext uri="{28A0092B-C50C-407E-A947-70E740481C1C}">
                <a14:useLocalDpi xmlns:a14="http://schemas.microsoft.com/office/drawing/2010/main" val="0"/>
              </a:ext>
            </a:extLst>
          </a:blip>
          <a:srcRect b="12088"/>
          <a:stretch/>
        </p:blipFill>
        <p:spPr bwMode="auto">
          <a:xfrm>
            <a:off x="3048000" y="1316203"/>
            <a:ext cx="9144000" cy="47729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7A7373C-D20F-4613-9DF0-4BBE118BA4A5}"/>
              </a:ext>
            </a:extLst>
          </p:cNvPr>
          <p:cNvSpPr txBox="1"/>
          <p:nvPr/>
        </p:nvSpPr>
        <p:spPr>
          <a:xfrm>
            <a:off x="1524000" y="3967497"/>
            <a:ext cx="4285399" cy="1477328"/>
          </a:xfrm>
          <a:prstGeom prst="rect">
            <a:avLst/>
          </a:prstGeom>
          <a:noFill/>
        </p:spPr>
        <p:txBody>
          <a:bodyPr wrap="square" rtlCol="0">
            <a:spAutoFit/>
          </a:bodyPr>
          <a:lstStyle/>
          <a:p>
            <a:pPr algn="just"/>
            <a:r>
              <a:rPr lang="en-US" dirty="0">
                <a:latin typeface="Open Sans Semibold" panose="020B0706030804020204"/>
              </a:rPr>
              <a:t>While reporting, mention your contribution specifically. Giving just title or vague description will only confuse the management and harm your career. Specify </a:t>
            </a:r>
            <a:r>
              <a:rPr lang="en-US" dirty="0" smtClean="0">
                <a:latin typeface="Open Sans Semibold" panose="020B0706030804020204"/>
              </a:rPr>
              <a:t>what </a:t>
            </a:r>
            <a:r>
              <a:rPr lang="en-US" dirty="0">
                <a:latin typeface="Open Sans Semibold" panose="020B0706030804020204"/>
              </a:rPr>
              <a:t>role you played and what was the impact or outcome.</a:t>
            </a:r>
          </a:p>
        </p:txBody>
      </p:sp>
    </p:spTree>
    <p:extLst>
      <p:ext uri="{BB962C8B-B14F-4D97-AF65-F5344CB8AC3E}">
        <p14:creationId xmlns:p14="http://schemas.microsoft.com/office/powerpoint/2010/main" val="34382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B410B-18A7-4EBC-9BF9-FD66DDB2741B}"/>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Maintain </a:t>
            </a:r>
            <a:r>
              <a:rPr lang="en-US" dirty="0">
                <a:solidFill>
                  <a:srgbClr val="0070C0"/>
                </a:solidFill>
                <a:latin typeface="Open Sans Extrabold" panose="020B0906030804020204"/>
              </a:rPr>
              <a:t>Document</a:t>
            </a:r>
            <a:endParaRPr lang="en-US" dirty="0">
              <a:solidFill>
                <a:schemeClr val="tx1">
                  <a:lumMod val="75000"/>
                  <a:lumOff val="25000"/>
                </a:schemeClr>
              </a:solidFill>
              <a:latin typeface="Open Sans Extrabold" panose="020B0906030804020204"/>
            </a:endParaRPr>
          </a:p>
        </p:txBody>
      </p:sp>
      <p:pic>
        <p:nvPicPr>
          <p:cNvPr id="7172" name="Picture 4" descr="Image result for google site png">
            <a:extLst>
              <a:ext uri="{FF2B5EF4-FFF2-40B4-BE49-F238E27FC236}">
                <a16:creationId xmlns="" xmlns:a16="http://schemas.microsoft.com/office/drawing/2014/main" id="{91DCAAC9-B7FB-4F08-8B6D-927B8FB13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6" y="1316203"/>
            <a:ext cx="6960002" cy="52896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rive png">
            <a:extLst>
              <a:ext uri="{FF2B5EF4-FFF2-40B4-BE49-F238E27FC236}">
                <a16:creationId xmlns="" xmlns:a16="http://schemas.microsoft.com/office/drawing/2014/main" id="{F6B2A040-FC82-4B84-8CAC-54497FFB8E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525" y="2250516"/>
            <a:ext cx="924801" cy="9248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document png">
            <a:extLst>
              <a:ext uri="{FF2B5EF4-FFF2-40B4-BE49-F238E27FC236}">
                <a16:creationId xmlns="" xmlns:a16="http://schemas.microsoft.com/office/drawing/2014/main" id="{B58F2B07-EAE8-46E1-A52D-3B31D03838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5157" y="2200585"/>
            <a:ext cx="1024664" cy="102466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gmail logo png">
            <a:extLst>
              <a:ext uri="{FF2B5EF4-FFF2-40B4-BE49-F238E27FC236}">
                <a16:creationId xmlns="" xmlns:a16="http://schemas.microsoft.com/office/drawing/2014/main" id="{04E3BBE9-FC41-4DEC-8EE7-EA00F7EB76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8652" y="2200585"/>
            <a:ext cx="1024664" cy="1024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3C8453AB-DBB7-4B6F-9055-3E9E6C438120}"/>
              </a:ext>
            </a:extLst>
          </p:cNvPr>
          <p:cNvSpPr txBox="1"/>
          <p:nvPr/>
        </p:nvSpPr>
        <p:spPr>
          <a:xfrm>
            <a:off x="385672" y="2843174"/>
            <a:ext cx="4133902" cy="2308324"/>
          </a:xfrm>
          <a:prstGeom prst="rect">
            <a:avLst/>
          </a:prstGeom>
          <a:noFill/>
        </p:spPr>
        <p:txBody>
          <a:bodyPr wrap="square" rtlCol="0">
            <a:spAutoFit/>
          </a:bodyPr>
          <a:lstStyle/>
          <a:p>
            <a:pPr algn="just"/>
            <a:r>
              <a:rPr lang="en-US" dirty="0">
                <a:latin typeface="Open Sans Semibold" panose="020B0706030804020204"/>
              </a:rPr>
              <a:t>Maintain work related documents. It will greatly help you with work delegation, tracking the job and reporting. Maintain files, cloud backup, label your important emails and use tools like excel and Google Sites to systematically accumulate all the documents in one place.</a:t>
            </a:r>
          </a:p>
        </p:txBody>
      </p:sp>
    </p:spTree>
    <p:extLst>
      <p:ext uri="{BB962C8B-B14F-4D97-AF65-F5344CB8AC3E}">
        <p14:creationId xmlns:p14="http://schemas.microsoft.com/office/powerpoint/2010/main" val="243491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p:tgtEl>
                                          <p:spTgt spid="7174"/>
                                        </p:tgtEl>
                                        <p:attrNameLst>
                                          <p:attrName>ppt_y</p:attrName>
                                        </p:attrNameLst>
                                      </p:cBhvr>
                                      <p:tavLst>
                                        <p:tav tm="0">
                                          <p:val>
                                            <p:strVal val="#ppt_y+#ppt_h*1.125000"/>
                                          </p:val>
                                        </p:tav>
                                        <p:tav tm="100000">
                                          <p:val>
                                            <p:strVal val="#ppt_y"/>
                                          </p:val>
                                        </p:tav>
                                      </p:tavLst>
                                    </p:anim>
                                    <p:animEffect transition="in" filter="wipe(up)">
                                      <p:cBhvr>
                                        <p:cTn id="14" dur="500"/>
                                        <p:tgtEl>
                                          <p:spTgt spid="7174"/>
                                        </p:tgtEl>
                                      </p:cBhvr>
                                    </p:animEffect>
                                  </p:childTnLst>
                                </p:cTn>
                              </p:par>
                              <p:par>
                                <p:cTn id="15" presetID="12" presetClass="entr" presetSubtype="4" fill="hold" nodeType="with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additive="base">
                                        <p:cTn id="17" dur="500"/>
                                        <p:tgtEl>
                                          <p:spTgt spid="7176"/>
                                        </p:tgtEl>
                                        <p:attrNameLst>
                                          <p:attrName>ppt_y</p:attrName>
                                        </p:attrNameLst>
                                      </p:cBhvr>
                                      <p:tavLst>
                                        <p:tav tm="0">
                                          <p:val>
                                            <p:strVal val="#ppt_y+#ppt_h*1.125000"/>
                                          </p:val>
                                        </p:tav>
                                        <p:tav tm="100000">
                                          <p:val>
                                            <p:strVal val="#ppt_y"/>
                                          </p:val>
                                        </p:tav>
                                      </p:tavLst>
                                    </p:anim>
                                    <p:animEffect transition="in" filter="wipe(up)">
                                      <p:cBhvr>
                                        <p:cTn id="18" dur="500"/>
                                        <p:tgtEl>
                                          <p:spTgt spid="7176"/>
                                        </p:tgtEl>
                                      </p:cBhvr>
                                    </p:animEffect>
                                  </p:childTnLst>
                                </p:cTn>
                              </p:par>
                              <p:par>
                                <p:cTn id="19" presetID="12" presetClass="entr" presetSubtype="4" fill="hold" nodeType="withEffect">
                                  <p:stCondLst>
                                    <p:cond delay="0"/>
                                  </p:stCondLst>
                                  <p:childTnLst>
                                    <p:set>
                                      <p:cBhvr>
                                        <p:cTn id="20" dur="1" fill="hold">
                                          <p:stCondLst>
                                            <p:cond delay="0"/>
                                          </p:stCondLst>
                                        </p:cTn>
                                        <p:tgtEl>
                                          <p:spTgt spid="7180"/>
                                        </p:tgtEl>
                                        <p:attrNameLst>
                                          <p:attrName>style.visibility</p:attrName>
                                        </p:attrNameLst>
                                      </p:cBhvr>
                                      <p:to>
                                        <p:strVal val="visible"/>
                                      </p:to>
                                    </p:set>
                                    <p:anim calcmode="lin" valueType="num">
                                      <p:cBhvr additive="base">
                                        <p:cTn id="21" dur="500"/>
                                        <p:tgtEl>
                                          <p:spTgt spid="7180"/>
                                        </p:tgtEl>
                                        <p:attrNameLst>
                                          <p:attrName>ppt_y</p:attrName>
                                        </p:attrNameLst>
                                      </p:cBhvr>
                                      <p:tavLst>
                                        <p:tav tm="0">
                                          <p:val>
                                            <p:strVal val="#ppt_y+#ppt_h*1.125000"/>
                                          </p:val>
                                        </p:tav>
                                        <p:tav tm="100000">
                                          <p:val>
                                            <p:strVal val="#ppt_y"/>
                                          </p:val>
                                        </p:tav>
                                      </p:tavLst>
                                    </p:anim>
                                    <p:animEffect transition="in" filter="wipe(up)">
                                      <p:cBhvr>
                                        <p:cTn id="22" dur="500"/>
                                        <p:tgtEl>
                                          <p:spTgt spid="7180"/>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80B4C-9C97-4C22-B745-F7E8512A513B}"/>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Supervise </a:t>
            </a:r>
            <a:r>
              <a:rPr lang="en-US" dirty="0">
                <a:solidFill>
                  <a:srgbClr val="0070C0"/>
                </a:solidFill>
                <a:latin typeface="Open Sans Extrabold" panose="020B0906030804020204"/>
              </a:rPr>
              <a:t>Systematically</a:t>
            </a:r>
            <a:endParaRPr lang="en-US" dirty="0">
              <a:solidFill>
                <a:schemeClr val="tx1">
                  <a:lumMod val="75000"/>
                  <a:lumOff val="25000"/>
                </a:schemeClr>
              </a:solidFill>
              <a:latin typeface="Open Sans Extrabold" panose="020B0906030804020204"/>
            </a:endParaRPr>
          </a:p>
        </p:txBody>
      </p:sp>
      <p:pic>
        <p:nvPicPr>
          <p:cNvPr id="8194" name="Picture 2" descr="Related image">
            <a:extLst>
              <a:ext uri="{FF2B5EF4-FFF2-40B4-BE49-F238E27FC236}">
                <a16:creationId xmlns="" xmlns:a16="http://schemas.microsoft.com/office/drawing/2014/main" id="{1D07AC9E-352B-40D6-92F5-C69A7F7F99B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62" b="100000" l="0" r="100000">
                        <a14:foregroundMark x1="28000" y1="56522" x2="35857" y2="76329"/>
                        <a14:foregroundMark x1="60857" y1="53140" x2="94000" y2="80676"/>
                        <a14:backgroundMark x1="7571" y1="88164" x2="9286" y2="89614"/>
                        <a14:backgroundMark x1="14857" y1="89130" x2="15429" y2="94928"/>
                        <a14:backgroundMark x1="73286" y1="90580" x2="78571" y2="90580"/>
                        <a14:backgroundMark x1="93286" y1="90580" x2="98000" y2="92512"/>
                      </a14:backgroundRemoval>
                    </a14:imgEffect>
                  </a14:imgLayer>
                </a14:imgProps>
              </a:ext>
              <a:ext uri="{28A0092B-C50C-407E-A947-70E740481C1C}">
                <a14:useLocalDpi xmlns:a14="http://schemas.microsoft.com/office/drawing/2010/main" val="0"/>
              </a:ext>
            </a:extLst>
          </a:blip>
          <a:srcRect l="4667" b="1988"/>
          <a:stretch/>
        </p:blipFill>
        <p:spPr bwMode="auto">
          <a:xfrm>
            <a:off x="633081" y="1545861"/>
            <a:ext cx="8579158" cy="52166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1E3201C-1C35-43D7-974A-2C22BBBC6851}"/>
              </a:ext>
            </a:extLst>
          </p:cNvPr>
          <p:cNvSpPr txBox="1"/>
          <p:nvPr/>
        </p:nvSpPr>
        <p:spPr>
          <a:xfrm>
            <a:off x="5490949" y="1545861"/>
            <a:ext cx="5177051" cy="2031325"/>
          </a:xfrm>
          <a:prstGeom prst="rect">
            <a:avLst/>
          </a:prstGeom>
          <a:noFill/>
        </p:spPr>
        <p:txBody>
          <a:bodyPr wrap="square" rtlCol="0">
            <a:spAutoFit/>
          </a:bodyPr>
          <a:lstStyle/>
          <a:p>
            <a:pPr algn="just"/>
            <a:r>
              <a:rPr lang="en-US" dirty="0">
                <a:latin typeface="Open Sans Semibold" panose="020B0706030804020204"/>
              </a:rPr>
              <a:t>Being a supervisor is not an easy job. Supervisors need to be systematic themselves before they can develop systematic subordinates. Also, do not be bias in evaluating your subordinates. It will only deprive them from learning and growing. Specifically guide them on where to improve and how to improve.</a:t>
            </a:r>
          </a:p>
        </p:txBody>
      </p:sp>
    </p:spTree>
    <p:extLst>
      <p:ext uri="{BB962C8B-B14F-4D97-AF65-F5344CB8AC3E}">
        <p14:creationId xmlns:p14="http://schemas.microsoft.com/office/powerpoint/2010/main" val="10858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F59C78-EABB-4249-9C2E-4267EA692DE5}"/>
              </a:ext>
            </a:extLst>
          </p:cNvPr>
          <p:cNvSpPr txBox="1">
            <a:spLocks/>
          </p:cNvSpPr>
          <p:nvPr/>
        </p:nvSpPr>
        <p:spPr>
          <a:xfrm>
            <a:off x="1524000" y="391402"/>
            <a:ext cx="9144000" cy="924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75000"/>
                    <a:lumOff val="25000"/>
                  </a:schemeClr>
                </a:solidFill>
                <a:latin typeface="Open Sans Extrabold" panose="020B0906030804020204"/>
              </a:rPr>
              <a:t>Ensure </a:t>
            </a:r>
            <a:r>
              <a:rPr lang="en-US" dirty="0">
                <a:solidFill>
                  <a:srgbClr val="0070C0"/>
                </a:solidFill>
                <a:latin typeface="Open Sans Extrabold" panose="020B0906030804020204"/>
              </a:rPr>
              <a:t>Implementation</a:t>
            </a:r>
            <a:endParaRPr lang="en-US" dirty="0">
              <a:solidFill>
                <a:schemeClr val="tx1">
                  <a:lumMod val="75000"/>
                  <a:lumOff val="25000"/>
                </a:schemeClr>
              </a:solidFill>
              <a:latin typeface="Open Sans Extrabold" panose="020B0906030804020204"/>
            </a:endParaRPr>
          </a:p>
        </p:txBody>
      </p:sp>
      <p:pic>
        <p:nvPicPr>
          <p:cNvPr id="10242" name="Picture 2" descr="Image result for implementation png">
            <a:extLst>
              <a:ext uri="{FF2B5EF4-FFF2-40B4-BE49-F238E27FC236}">
                <a16:creationId xmlns="" xmlns:a16="http://schemas.microsoft.com/office/drawing/2014/main" id="{1A584628-F34C-4161-81CD-13C02A78DBC0}"/>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2306637"/>
            <a:ext cx="12192000" cy="4551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DCC8A74-F6DF-4B6B-8375-25D6F4842A1F}"/>
              </a:ext>
            </a:extLst>
          </p:cNvPr>
          <p:cNvSpPr txBox="1"/>
          <p:nvPr/>
        </p:nvSpPr>
        <p:spPr>
          <a:xfrm>
            <a:off x="6622787" y="1826078"/>
            <a:ext cx="4541081" cy="1477328"/>
          </a:xfrm>
          <a:prstGeom prst="rect">
            <a:avLst/>
          </a:prstGeom>
          <a:noFill/>
        </p:spPr>
        <p:txBody>
          <a:bodyPr wrap="square" rtlCol="0">
            <a:spAutoFit/>
          </a:bodyPr>
          <a:lstStyle/>
          <a:p>
            <a:pPr algn="just"/>
            <a:r>
              <a:rPr lang="en-US" dirty="0">
                <a:latin typeface="Open Sans Semibold" panose="020B0706030804020204"/>
              </a:rPr>
              <a:t>It is important to keep track of all the jobs and tasks that were assigned to you and ensure that they are implemented. It is through implementation your performance will be evaluated.</a:t>
            </a:r>
          </a:p>
        </p:txBody>
      </p:sp>
    </p:spTree>
    <p:extLst>
      <p:ext uri="{BB962C8B-B14F-4D97-AF65-F5344CB8AC3E}">
        <p14:creationId xmlns:p14="http://schemas.microsoft.com/office/powerpoint/2010/main" val="5400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687</Words>
  <Application>Microsoft Office PowerPoint</Application>
  <PresentationFormat>Widescreen</PresentationFormat>
  <Paragraphs>54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Eurostile BQ</vt:lpstr>
      <vt:lpstr>Nexa Bold</vt:lpstr>
      <vt:lpstr>Open Sans Extrabold</vt:lpstr>
      <vt:lpstr>Open Sans Semibold</vt:lpstr>
      <vt:lpstr>Office Theme</vt:lpstr>
      <vt:lpstr>PowerPoint Presentation</vt:lpstr>
      <vt:lpstr>Most Important KPIs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World’s top 10 companies are now virtually run.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kanak dbz</dc:creator>
  <cp:lastModifiedBy>Windows User</cp:lastModifiedBy>
  <cp:revision>41</cp:revision>
  <dcterms:created xsi:type="dcterms:W3CDTF">2018-06-29T13:24:41Z</dcterms:created>
  <dcterms:modified xsi:type="dcterms:W3CDTF">2018-06-30T13:09:10Z</dcterms:modified>
</cp:coreProperties>
</file>